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667_BD7068B6.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5" r:id="rId4"/>
  </p:sldMasterIdLst>
  <p:notesMasterIdLst>
    <p:notesMasterId r:id="rId14"/>
  </p:notesMasterIdLst>
  <p:handoutMasterIdLst>
    <p:handoutMasterId r:id="rId15"/>
  </p:handoutMasterIdLst>
  <p:sldIdLst>
    <p:sldId id="1636" r:id="rId5"/>
    <p:sldId id="1637" r:id="rId6"/>
    <p:sldId id="1639" r:id="rId7"/>
    <p:sldId id="1620" r:id="rId8"/>
    <p:sldId id="1621" r:id="rId9"/>
    <p:sldId id="1640" r:id="rId10"/>
    <p:sldId id="1641" r:id="rId11"/>
    <p:sldId id="1642" r:id="rId12"/>
    <p:sldId id="1516" r:id="rId13"/>
  </p:sldIdLst>
  <p:sldSz cx="12192000" cy="6858000"/>
  <p:notesSz cx="6858000" cy="9144000"/>
  <p:defaultTextStyle>
    <a:defPPr>
      <a:defRPr lang="en-US"/>
    </a:defPPr>
    <a:lvl1pPr marL="0" algn="l" defTabSz="914460" rtl="0" eaLnBrk="1" latinLnBrk="0" hangingPunct="1">
      <a:defRPr sz="1765" kern="1200">
        <a:solidFill>
          <a:schemeClr val="tx1"/>
        </a:solidFill>
        <a:latin typeface="+mn-lt"/>
        <a:ea typeface="+mn-ea"/>
        <a:cs typeface="+mn-cs"/>
      </a:defRPr>
    </a:lvl1pPr>
    <a:lvl2pPr marL="457230" algn="l" defTabSz="914460" rtl="0" eaLnBrk="1" latinLnBrk="0" hangingPunct="1">
      <a:defRPr sz="1765" kern="1200">
        <a:solidFill>
          <a:schemeClr val="tx1"/>
        </a:solidFill>
        <a:latin typeface="+mn-lt"/>
        <a:ea typeface="+mn-ea"/>
        <a:cs typeface="+mn-cs"/>
      </a:defRPr>
    </a:lvl2pPr>
    <a:lvl3pPr marL="914460" algn="l" defTabSz="914460" rtl="0" eaLnBrk="1" latinLnBrk="0" hangingPunct="1">
      <a:defRPr sz="1765" kern="1200">
        <a:solidFill>
          <a:schemeClr val="tx1"/>
        </a:solidFill>
        <a:latin typeface="+mn-lt"/>
        <a:ea typeface="+mn-ea"/>
        <a:cs typeface="+mn-cs"/>
      </a:defRPr>
    </a:lvl3pPr>
    <a:lvl4pPr marL="1371690" algn="l" defTabSz="914460" rtl="0" eaLnBrk="1" latinLnBrk="0" hangingPunct="1">
      <a:defRPr sz="1765" kern="1200">
        <a:solidFill>
          <a:schemeClr val="tx1"/>
        </a:solidFill>
        <a:latin typeface="+mn-lt"/>
        <a:ea typeface="+mn-ea"/>
        <a:cs typeface="+mn-cs"/>
      </a:defRPr>
    </a:lvl4pPr>
    <a:lvl5pPr marL="1828921" algn="l" defTabSz="914460" rtl="0" eaLnBrk="1" latinLnBrk="0" hangingPunct="1">
      <a:defRPr sz="1765" kern="1200">
        <a:solidFill>
          <a:schemeClr val="tx1"/>
        </a:solidFill>
        <a:latin typeface="+mn-lt"/>
        <a:ea typeface="+mn-ea"/>
        <a:cs typeface="+mn-cs"/>
      </a:defRPr>
    </a:lvl5pPr>
    <a:lvl6pPr marL="2286152" algn="l" defTabSz="914460" rtl="0" eaLnBrk="1" latinLnBrk="0" hangingPunct="1">
      <a:defRPr sz="1765" kern="1200">
        <a:solidFill>
          <a:schemeClr val="tx1"/>
        </a:solidFill>
        <a:latin typeface="+mn-lt"/>
        <a:ea typeface="+mn-ea"/>
        <a:cs typeface="+mn-cs"/>
      </a:defRPr>
    </a:lvl6pPr>
    <a:lvl7pPr marL="2743381" algn="l" defTabSz="914460" rtl="0" eaLnBrk="1" latinLnBrk="0" hangingPunct="1">
      <a:defRPr sz="1765" kern="1200">
        <a:solidFill>
          <a:schemeClr val="tx1"/>
        </a:solidFill>
        <a:latin typeface="+mn-lt"/>
        <a:ea typeface="+mn-ea"/>
        <a:cs typeface="+mn-cs"/>
      </a:defRPr>
    </a:lvl7pPr>
    <a:lvl8pPr marL="3200611" algn="l" defTabSz="914460" rtl="0" eaLnBrk="1" latinLnBrk="0" hangingPunct="1">
      <a:defRPr sz="1765" kern="1200">
        <a:solidFill>
          <a:schemeClr val="tx1"/>
        </a:solidFill>
        <a:latin typeface="+mn-lt"/>
        <a:ea typeface="+mn-ea"/>
        <a:cs typeface="+mn-cs"/>
      </a:defRPr>
    </a:lvl8pPr>
    <a:lvl9pPr marL="3657842" algn="l" defTabSz="914460"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0FAB37-CE6D-468E-A566-082D2CB00ED5}">
          <p14:sldIdLst>
            <p14:sldId id="1636"/>
            <p14:sldId id="1637"/>
            <p14:sldId id="1639"/>
            <p14:sldId id="1620"/>
            <p14:sldId id="1621"/>
            <p14:sldId id="1640"/>
            <p14:sldId id="1641"/>
            <p14:sldId id="1642"/>
          </p14:sldIdLst>
        </p14:section>
        <p14:section name="Direction" id="{97967BEE-3078-4697-9255-4D27003CBEAD}">
          <p14:sldIdLst/>
        </p14:section>
        <p14:section name="End" id="{AD63B25E-965E-410D-AAF0-F391F7D31CD9}">
          <p14:sldIdLst>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3C8CF7-5942-EB52-B630-0AFBE4915DDA}" name="Devanshi Thakar" initials="DT" userId="S::dthakar@microsoft.com::92554aec-afd2-4224-bff3-5d3970cba2a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Pat Mines (Sound Planning)" initials="PM(P" lastIdx="26" clrIdx="4">
    <p:extLst>
      <p:ext uri="{19B8F6BF-5375-455C-9EA6-DF929625EA0E}">
        <p15:presenceInfo xmlns:p15="http://schemas.microsoft.com/office/powerpoint/2012/main" userId="S-1-5-21-2127521184-1604012920-1887927527-1381120" providerId="AD"/>
      </p:ext>
    </p:extLst>
  </p:cmAuthor>
  <p:cmAuthor id="5" name="Joe Yong" initials="JY" lastIdx="6" clrIdx="5">
    <p:extLst>
      <p:ext uri="{19B8F6BF-5375-455C-9EA6-DF929625EA0E}">
        <p15:presenceInfo xmlns:p15="http://schemas.microsoft.com/office/powerpoint/2012/main" userId="S-1-5-21-2127521184-1604012920-1887927527-6509990" providerId="AD"/>
      </p:ext>
    </p:extLst>
  </p:cmAuthor>
  <p:cmAuthor id="6" name="Darcy Jayne" initials="DJ" lastIdx="2" clrIdx="6">
    <p:extLst>
      <p:ext uri="{19B8F6BF-5375-455C-9EA6-DF929625EA0E}">
        <p15:presenceInfo xmlns:p15="http://schemas.microsoft.com/office/powerpoint/2012/main" userId="ffa2d987aac0fa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B294"/>
    <a:srgbClr val="FFB900"/>
    <a:srgbClr val="6B6B6B"/>
    <a:srgbClr val="996633"/>
    <a:srgbClr val="FF8C00"/>
    <a:srgbClr val="FFFFFF"/>
    <a:srgbClr val="0078D7"/>
    <a:srgbClr val="0000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0DCB5-ACEA-1398-2FC6-EC1A0C32F479}" v="3" dt="2020-08-13T23:01:21.877"/>
    <p1510:client id="{35612BEF-720E-4DED-9156-078AA718299D}" v="134" dt="2020-08-13T21:58:28.410"/>
    <p1510:client id="{660F896B-EC80-48C1-AA46-A3573364FBD2}" v="2" dt="2020-08-17T19:47:46.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anshi Thakar" userId="S::dthakar@microsoft.com::92554aec-afd2-4224-bff3-5d3970cba2a8" providerId="AD" clId="Web-{2190DCB5-ACEA-1398-2FC6-EC1A0C32F479}"/>
    <pc:docChg chg="mod">
      <pc:chgData name="Devanshi Thakar" userId="S::dthakar@microsoft.com::92554aec-afd2-4224-bff3-5d3970cba2a8" providerId="AD" clId="Web-{2190DCB5-ACEA-1398-2FC6-EC1A0C32F479}" dt="2020-08-13T23:01:21.877" v="1"/>
      <pc:docMkLst>
        <pc:docMk/>
      </pc:docMkLst>
      <pc:sldChg chg="addCm">
        <pc:chgData name="Devanshi Thakar" userId="S::dthakar@microsoft.com::92554aec-afd2-4224-bff3-5d3970cba2a8" providerId="AD" clId="Web-{2190DCB5-ACEA-1398-2FC6-EC1A0C32F479}" dt="2020-08-13T23:01:21.877" v="1"/>
        <pc:sldMkLst>
          <pc:docMk/>
          <pc:sldMk cId="3178260662" sldId="1639"/>
        </pc:sldMkLst>
      </pc:sldChg>
    </pc:docChg>
  </pc:docChgLst>
  <pc:docChgLst>
    <pc:chgData name="Anthony Franklin" userId="S::anfrankl@microsoft.com::c8427b67-4103-4ced-b0c1-2200b7c3dcfa" providerId="AD" clId="Web-{35612BEF-720E-4DED-9156-078AA718299D}"/>
    <pc:docChg chg="modSld">
      <pc:chgData name="Anthony Franklin" userId="S::anfrankl@microsoft.com::c8427b67-4103-4ced-b0c1-2200b7c3dcfa" providerId="AD" clId="Web-{35612BEF-720E-4DED-9156-078AA718299D}" dt="2020-08-13T21:58:22.926" v="125"/>
      <pc:docMkLst>
        <pc:docMk/>
      </pc:docMkLst>
      <pc:sldChg chg="modSp">
        <pc:chgData name="Anthony Franklin" userId="S::anfrankl@microsoft.com::c8427b67-4103-4ced-b0c1-2200b7c3dcfa" providerId="AD" clId="Web-{35612BEF-720E-4DED-9156-078AA718299D}" dt="2020-08-13T21:31:48.578" v="2" actId="20577"/>
        <pc:sldMkLst>
          <pc:docMk/>
          <pc:sldMk cId="1524460469" sldId="1620"/>
        </pc:sldMkLst>
        <pc:spChg chg="mod">
          <ac:chgData name="Anthony Franklin" userId="S::anfrankl@microsoft.com::c8427b67-4103-4ced-b0c1-2200b7c3dcfa" providerId="AD" clId="Web-{35612BEF-720E-4DED-9156-078AA718299D}" dt="2020-08-13T21:31:48.578" v="2" actId="20577"/>
          <ac:spMkLst>
            <pc:docMk/>
            <pc:sldMk cId="1524460469" sldId="1620"/>
            <ac:spMk id="107" creationId="{A1139DE5-4FB7-4269-A75F-C0B3F7E979A4}"/>
          </ac:spMkLst>
        </pc:spChg>
      </pc:sldChg>
      <pc:sldChg chg="addSp delSp modSp">
        <pc:chgData name="Anthony Franklin" userId="S::anfrankl@microsoft.com::c8427b67-4103-4ced-b0c1-2200b7c3dcfa" providerId="AD" clId="Web-{35612BEF-720E-4DED-9156-078AA718299D}" dt="2020-08-13T21:58:22.926" v="125"/>
        <pc:sldMkLst>
          <pc:docMk/>
          <pc:sldMk cId="4221476499" sldId="1640"/>
        </pc:sldMkLst>
        <pc:spChg chg="add del mod">
          <ac:chgData name="Anthony Franklin" userId="S::anfrankl@microsoft.com::c8427b67-4103-4ced-b0c1-2200b7c3dcfa" providerId="AD" clId="Web-{35612BEF-720E-4DED-9156-078AA718299D}" dt="2020-08-13T21:56:52.657" v="24"/>
          <ac:spMkLst>
            <pc:docMk/>
            <pc:sldMk cId="4221476499" sldId="1640"/>
            <ac:spMk id="7" creationId="{E9372964-3B37-4A81-8C87-2287DE5E039C}"/>
          </ac:spMkLst>
        </pc:spChg>
        <pc:spChg chg="mod">
          <ac:chgData name="Anthony Franklin" userId="S::anfrankl@microsoft.com::c8427b67-4103-4ced-b0c1-2200b7c3dcfa" providerId="AD" clId="Web-{35612BEF-720E-4DED-9156-078AA718299D}" dt="2020-08-13T21:57:23.408" v="50" actId="20577"/>
          <ac:spMkLst>
            <pc:docMk/>
            <pc:sldMk cId="4221476499" sldId="1640"/>
            <ac:spMk id="8" creationId="{7EA5E465-5722-4F4A-983F-77A24F7E8E36}"/>
          </ac:spMkLst>
        </pc:spChg>
        <pc:spChg chg="add del mod">
          <ac:chgData name="Anthony Franklin" userId="S::anfrankl@microsoft.com::c8427b67-4103-4ced-b0c1-2200b7c3dcfa" providerId="AD" clId="Web-{35612BEF-720E-4DED-9156-078AA718299D}" dt="2020-08-13T21:56:55.141" v="25"/>
          <ac:spMkLst>
            <pc:docMk/>
            <pc:sldMk cId="4221476499" sldId="1640"/>
            <ac:spMk id="9" creationId="{5DBB63BC-C50F-4811-9280-5E063523AE2B}"/>
          </ac:spMkLst>
        </pc:spChg>
        <pc:graphicFrameChg chg="mod modGraphic">
          <ac:chgData name="Anthony Franklin" userId="S::anfrankl@microsoft.com::c8427b67-4103-4ced-b0c1-2200b7c3dcfa" providerId="AD" clId="Web-{35612BEF-720E-4DED-9156-078AA718299D}" dt="2020-08-13T21:58:22.926" v="125"/>
          <ac:graphicFrameMkLst>
            <pc:docMk/>
            <pc:sldMk cId="4221476499" sldId="1640"/>
            <ac:graphicFrameMk id="6" creationId="{A6B16AAA-39CC-0949-A26B-BF7591B391D7}"/>
          </ac:graphicFrameMkLst>
        </pc:graphicFrameChg>
      </pc:sldChg>
    </pc:docChg>
  </pc:docChgLst>
  <pc:docChgLst>
    <pc:chgData name="Anthony Franklin" userId="S::anfrankl@microsoft.com::c8427b67-4103-4ced-b0c1-2200b7c3dcfa" providerId="AD" clId="Web-{660F896B-EC80-48C1-AA46-A3573364FBD2}"/>
    <pc:docChg chg="modSld">
      <pc:chgData name="Anthony Franklin" userId="S::anfrankl@microsoft.com::c8427b67-4103-4ced-b0c1-2200b7c3dcfa" providerId="AD" clId="Web-{660F896B-EC80-48C1-AA46-A3573364FBD2}" dt="2020-08-17T19:47:46.278" v="1"/>
      <pc:docMkLst>
        <pc:docMk/>
      </pc:docMkLst>
      <pc:sldChg chg="modSp">
        <pc:chgData name="Anthony Franklin" userId="S::anfrankl@microsoft.com::c8427b67-4103-4ced-b0c1-2200b7c3dcfa" providerId="AD" clId="Web-{660F896B-EC80-48C1-AA46-A3573364FBD2}" dt="2020-08-17T19:47:46.278" v="1"/>
        <pc:sldMkLst>
          <pc:docMk/>
          <pc:sldMk cId="1235383629" sldId="1637"/>
        </pc:sldMkLst>
        <pc:spChg chg="mod">
          <ac:chgData name="Anthony Franklin" userId="S::anfrankl@microsoft.com::c8427b67-4103-4ced-b0c1-2200b7c3dcfa" providerId="AD" clId="Web-{660F896B-EC80-48C1-AA46-A3573364FBD2}" dt="2020-08-17T19:47:46.278" v="1"/>
          <ac:spMkLst>
            <pc:docMk/>
            <pc:sldMk cId="1235383629" sldId="1637"/>
            <ac:spMk id="5" creationId="{E20A4D5D-3B3B-694C-9BD9-31A94C56DF50}"/>
          </ac:spMkLst>
        </pc:spChg>
      </pc:sldChg>
    </pc:docChg>
  </pc:docChgLst>
</pc:chgInfo>
</file>

<file path=ppt/comments/modernComment_667_BD7068B6.xml><?xml version="1.0" encoding="utf-8"?>
<p188:cmLst xmlns:a="http://schemas.openxmlformats.org/drawingml/2006/main" xmlns:r="http://schemas.openxmlformats.org/officeDocument/2006/relationships" xmlns:p188="http://schemas.microsoft.com/office/powerpoint/2018/8/main">
  <p188:cm id="{2199951E-6971-483A-81BF-57F90D28B68D}" authorId="{BD3C8CF7-5942-EB52-B630-0AFBE4915DDA}" created="2020-08-13T23:01:21.877">
    <ac:deMkLst xmlns:ac="http://schemas.microsoft.com/office/drawing/2013/main/command">
      <pc:docMk xmlns:pc="http://schemas.microsoft.com/office/powerpoint/2013/main/command"/>
      <pc:sldMk xmlns:pc="http://schemas.microsoft.com/office/powerpoint/2013/main/command" cId="3178260662" sldId="1639"/>
      <ac:spMk id="3" creationId="{85C6C2C7-982A-8646-9813-D3E1E46E23F0}"/>
    </ac:deMkLst>
    <p188:txBody>
      <a:bodyPr/>
      <a:lstStyle/>
      <a:p>
        <a:r>
          <a:rPr lang="en-US"/>
          <a:t>For Python Notebooks these resources might be useful once we get the subscription approved : https://docs.microsoft.com/en-us/azure/machine-learning/how-to-manage-workspace
https://docs.microsoft.com/en-us/azure/machine-learning/how-to-run-jupyter-notebooks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8/17/2020 12:48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8/17/2020 12:48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460"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3004" indent="-105840"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105"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97" indent="-146853"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97"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6152" algn="l" defTabSz="914460" rtl="0" eaLnBrk="1" latinLnBrk="0" hangingPunct="1">
      <a:defRPr sz="1176" kern="1200">
        <a:solidFill>
          <a:schemeClr val="tx1"/>
        </a:solidFill>
        <a:latin typeface="+mn-lt"/>
        <a:ea typeface="+mn-ea"/>
        <a:cs typeface="+mn-cs"/>
      </a:defRPr>
    </a:lvl6pPr>
    <a:lvl7pPr marL="2743381" algn="l" defTabSz="914460" rtl="0" eaLnBrk="1" latinLnBrk="0" hangingPunct="1">
      <a:defRPr sz="1176" kern="1200">
        <a:solidFill>
          <a:schemeClr val="tx1"/>
        </a:solidFill>
        <a:latin typeface="+mn-lt"/>
        <a:ea typeface="+mn-ea"/>
        <a:cs typeface="+mn-cs"/>
      </a:defRPr>
    </a:lvl7pPr>
    <a:lvl8pPr marL="3200611" algn="l" defTabSz="914460" rtl="0" eaLnBrk="1" latinLnBrk="0" hangingPunct="1">
      <a:defRPr sz="1176" kern="1200">
        <a:solidFill>
          <a:schemeClr val="tx1"/>
        </a:solidFill>
        <a:latin typeface="+mn-lt"/>
        <a:ea typeface="+mn-ea"/>
        <a:cs typeface="+mn-cs"/>
      </a:defRPr>
    </a:lvl8pPr>
    <a:lvl9pPr marL="3657842" algn="l" defTabSz="914460"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8/17/2020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0825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a:t>
            </a:fld>
            <a:endParaRPr lang="en-US"/>
          </a:p>
        </p:txBody>
      </p:sp>
    </p:spTree>
    <p:extLst>
      <p:ext uri="{BB962C8B-B14F-4D97-AF65-F5344CB8AC3E}">
        <p14:creationId xmlns:p14="http://schemas.microsoft.com/office/powerpoint/2010/main" val="185714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a:t>
            </a:fld>
            <a:endParaRPr lang="en-US"/>
          </a:p>
        </p:txBody>
      </p:sp>
    </p:spTree>
    <p:extLst>
      <p:ext uri="{BB962C8B-B14F-4D97-AF65-F5344CB8AC3E}">
        <p14:creationId xmlns:p14="http://schemas.microsoft.com/office/powerpoint/2010/main" val="276051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8/17/2020 12:48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13751" y="2084187"/>
            <a:ext cx="5682249" cy="1793090"/>
          </a:xfrm>
          <a:noFill/>
        </p:spPr>
        <p:txBody>
          <a:bodyPr lIns="0" tIns="91440" rIns="146304" bIns="91440" anchor="t"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452932" y="3878574"/>
            <a:ext cx="5643068" cy="1792326"/>
          </a:xfrm>
          <a:noFill/>
        </p:spPr>
        <p:txBody>
          <a:bodyPr lIns="0"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43" name="Rectangle 42">
            <a:extLst>
              <a:ext uri="{FF2B5EF4-FFF2-40B4-BE49-F238E27FC236}">
                <a16:creationId xmlns:a16="http://schemas.microsoft.com/office/drawing/2014/main" id="{7AA9E55C-7145-44AA-A194-18A56141D1B4}"/>
              </a:ext>
            </a:extLst>
          </p:cNvPr>
          <p:cNvSpPr/>
          <p:nvPr userDrawn="1"/>
        </p:nvSpPr>
        <p:spPr>
          <a:xfrm>
            <a:off x="6121842" y="683776"/>
            <a:ext cx="4783277" cy="1421928"/>
          </a:xfrm>
          <a:prstGeom prst="rect">
            <a:avLst/>
          </a:prstGeom>
        </p:spPr>
        <p:txBody>
          <a:bodyPr wrap="square">
            <a:spAutoFit/>
          </a:bodyPr>
          <a:lstStyle/>
          <a:p>
            <a:pPr>
              <a:lnSpc>
                <a:spcPct val="90000"/>
              </a:lnSpc>
            </a:pPr>
            <a:r>
              <a:rPr lang="fr-FR" sz="4800" b="1" spc="-98">
                <a:ln w="3175">
                  <a:noFill/>
                </a:ln>
                <a:solidFill>
                  <a:srgbClr val="FFFFFF"/>
                </a:solidFill>
                <a:latin typeface="Segoe UI" panose="020B0502040204020203" pitchFamily="34" charset="0"/>
                <a:cs typeface="Segoe UI" panose="020B0502040204020203" pitchFamily="34" charset="0"/>
              </a:rPr>
              <a:t>Partner Practice </a:t>
            </a:r>
            <a:r>
              <a:rPr lang="fr-FR" sz="4800" b="1" spc="-98" err="1">
                <a:ln w="3175">
                  <a:noFill/>
                </a:ln>
                <a:solidFill>
                  <a:srgbClr val="FFFFFF"/>
                </a:solidFill>
                <a:latin typeface="Segoe UI" panose="020B0502040204020203" pitchFamily="34" charset="0"/>
                <a:cs typeface="Segoe UI" panose="020B0502040204020203" pitchFamily="34" charset="0"/>
              </a:rPr>
              <a:t>Enablement</a:t>
            </a:r>
            <a:endParaRPr lang="en-US" sz="4800" b="1" spc="-98">
              <a:ln w="3175">
                <a:noFill/>
              </a:ln>
              <a:solidFill>
                <a:srgbClr val="FFFFFF"/>
              </a:solidFill>
              <a:latin typeface="Segoe UI" panose="020B0502040204020203" pitchFamily="34" charset="0"/>
              <a:cs typeface="Segoe UI" panose="020B0502040204020203" pitchFamily="34" charset="0"/>
            </a:endParaRPr>
          </a:p>
        </p:txBody>
      </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3"/>
          <a:stretch>
            <a:fillRect/>
          </a:stretch>
        </p:blipFill>
        <p:spPr>
          <a:xfrm>
            <a:off x="6259750" y="2587752"/>
            <a:ext cx="5932250" cy="3439777"/>
          </a:xfrm>
          <a:prstGeom prst="rect">
            <a:avLst/>
          </a:prstGeom>
        </p:spPr>
      </p:pic>
    </p:spTree>
    <p:extLst>
      <p:ext uri="{BB962C8B-B14F-4D97-AF65-F5344CB8AC3E}">
        <p14:creationId xmlns:p14="http://schemas.microsoft.com/office/powerpoint/2010/main" val="20943070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9122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2877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60359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8BBF7EE7-5C37-4605-8697-F53EDEA84705}"/>
              </a:ext>
            </a:extLst>
          </p:cNvPr>
          <p:cNvSpPr/>
          <p:nvPr userDrawn="1"/>
        </p:nvSpPr>
        <p:spPr bwMode="auto">
          <a:xfrm>
            <a:off x="4267200" y="6515100"/>
            <a:ext cx="3657600" cy="2667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63276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985889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09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469482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81112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1701951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77161-1A5D-4DC9-B600-5D90769C58FB}"/>
              </a:ext>
            </a:extLst>
          </p:cNvPr>
          <p:cNvSpPr/>
          <p:nvPr userDrawn="1"/>
        </p:nvSpPr>
        <p:spPr bwMode="auto">
          <a:xfrm>
            <a:off x="3886200" y="6324600"/>
            <a:ext cx="2208245" cy="531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itle 1">
            <a:extLst>
              <a:ext uri="{FF2B5EF4-FFF2-40B4-BE49-F238E27FC236}">
                <a16:creationId xmlns:a16="http://schemas.microsoft.com/office/drawing/2014/main" id="{638B545E-5A94-4DD3-8BE1-5324BB3FC84A}"/>
              </a:ext>
            </a:extLst>
          </p:cNvPr>
          <p:cNvSpPr>
            <a:spLocks noGrp="1"/>
          </p:cNvSpPr>
          <p:nvPr>
            <p:ph type="title" hasCustomPrompt="1"/>
          </p:nvPr>
        </p:nvSpPr>
        <p:spPr>
          <a:xfrm>
            <a:off x="269240" y="289511"/>
            <a:ext cx="5750560" cy="899665"/>
          </a:xfrm>
        </p:spPr>
        <p:txBody>
          <a:bodyPr/>
          <a:lstStyle>
            <a:lvl1pPr>
              <a:defRPr/>
            </a:lvl1pPr>
          </a:lstStyle>
          <a:p>
            <a:r>
              <a:rPr lang="en-US"/>
              <a:t>Click to edit Master title style Click to</a:t>
            </a:r>
          </a:p>
        </p:txBody>
      </p:sp>
      <p:sp>
        <p:nvSpPr>
          <p:cNvPr id="8" name="Text Placeholder 5">
            <a:extLst>
              <a:ext uri="{FF2B5EF4-FFF2-40B4-BE49-F238E27FC236}">
                <a16:creationId xmlns:a16="http://schemas.microsoft.com/office/drawing/2014/main" id="{E12C369E-AEBE-428B-9FEC-07C762FDB537}"/>
              </a:ext>
            </a:extLst>
          </p:cNvPr>
          <p:cNvSpPr>
            <a:spLocks noGrp="1"/>
          </p:cNvSpPr>
          <p:nvPr>
            <p:ph type="body" sz="quarter" idx="11"/>
          </p:nvPr>
        </p:nvSpPr>
        <p:spPr>
          <a:xfrm>
            <a:off x="269240" y="2125662"/>
            <a:ext cx="5825274" cy="1991058"/>
          </a:xfrm>
        </p:spPr>
        <p:txBody>
          <a:bodyPr/>
          <a:lstStyle>
            <a:lvl1pPr marL="0" indent="0">
              <a:buNone/>
              <a:defRPr sz="3300">
                <a:solidFill>
                  <a:schemeClr val="tx1"/>
                </a:solidFill>
              </a:defRPr>
            </a:lvl1pPr>
            <a:lvl2pPr marL="0" indent="0">
              <a:spcBef>
                <a:spcPts val="300"/>
              </a:spcBef>
              <a:spcAft>
                <a:spcPts val="600"/>
              </a:spcAft>
              <a:buFontTx/>
              <a:buNone/>
              <a:defRPr sz="2000">
                <a:solidFill>
                  <a:schemeClr val="tx1"/>
                </a:solidFill>
              </a:defRPr>
            </a:lvl2pPr>
            <a:lvl3pPr marL="224097" indent="0">
              <a:spcBef>
                <a:spcPts val="300"/>
              </a:spcBef>
              <a:spcAft>
                <a:spcPts val="600"/>
              </a:spcAft>
              <a:buNone/>
              <a:defRPr sz="1800">
                <a:solidFill>
                  <a:schemeClr val="tx1"/>
                </a:solidFill>
              </a:defRPr>
            </a:lvl3pPr>
            <a:lvl4pPr marL="448193" indent="0">
              <a:spcBef>
                <a:spcPts val="300"/>
              </a:spcBef>
              <a:spcAft>
                <a:spcPts val="600"/>
              </a:spcAft>
              <a:buNone/>
              <a:defRPr sz="1400">
                <a:solidFill>
                  <a:schemeClr val="tx1"/>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72255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555800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50-50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77161-1A5D-4DC9-B600-5D90769C58FB}"/>
              </a:ext>
            </a:extLst>
          </p:cNvPr>
          <p:cNvSpPr/>
          <p:nvPr userDrawn="1"/>
        </p:nvSpPr>
        <p:spPr bwMode="auto">
          <a:xfrm>
            <a:off x="3886200" y="6324600"/>
            <a:ext cx="2208245" cy="531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itle 1">
            <a:extLst>
              <a:ext uri="{FF2B5EF4-FFF2-40B4-BE49-F238E27FC236}">
                <a16:creationId xmlns:a16="http://schemas.microsoft.com/office/drawing/2014/main" id="{638B545E-5A94-4DD3-8BE1-5324BB3FC84A}"/>
              </a:ext>
            </a:extLst>
          </p:cNvPr>
          <p:cNvSpPr>
            <a:spLocks noGrp="1"/>
          </p:cNvSpPr>
          <p:nvPr>
            <p:ph type="title"/>
          </p:nvPr>
        </p:nvSpPr>
        <p:spPr>
          <a:xfrm>
            <a:off x="269240" y="289511"/>
            <a:ext cx="5750560" cy="899665"/>
          </a:xfrm>
        </p:spPr>
        <p:txBody>
          <a:bodyPr/>
          <a:lstStyle>
            <a:lvl1pPr>
              <a:defRPr/>
            </a:lvl1pPr>
          </a:lstStyle>
          <a:p>
            <a:r>
              <a:rPr lang="en-US"/>
              <a:t>Click to edit Master</a:t>
            </a:r>
          </a:p>
        </p:txBody>
      </p:sp>
      <p:sp>
        <p:nvSpPr>
          <p:cNvPr id="8" name="Text Placeholder 5">
            <a:extLst>
              <a:ext uri="{FF2B5EF4-FFF2-40B4-BE49-F238E27FC236}">
                <a16:creationId xmlns:a16="http://schemas.microsoft.com/office/drawing/2014/main" id="{E12C369E-AEBE-428B-9FEC-07C762FDB537}"/>
              </a:ext>
            </a:extLst>
          </p:cNvPr>
          <p:cNvSpPr>
            <a:spLocks noGrp="1"/>
          </p:cNvSpPr>
          <p:nvPr>
            <p:ph type="body" sz="quarter" idx="11"/>
          </p:nvPr>
        </p:nvSpPr>
        <p:spPr>
          <a:xfrm>
            <a:off x="269240" y="1600200"/>
            <a:ext cx="5825274" cy="1991058"/>
          </a:xfrm>
        </p:spPr>
        <p:txBody>
          <a:bodyPr/>
          <a:lstStyle>
            <a:lvl1pPr marL="0" indent="0">
              <a:buNone/>
              <a:defRPr sz="3300">
                <a:solidFill>
                  <a:schemeClr val="tx1"/>
                </a:solidFill>
              </a:defRPr>
            </a:lvl1pPr>
            <a:lvl2pPr marL="0" indent="0">
              <a:spcBef>
                <a:spcPts val="300"/>
              </a:spcBef>
              <a:spcAft>
                <a:spcPts val="600"/>
              </a:spcAft>
              <a:buFontTx/>
              <a:buNone/>
              <a:defRPr sz="2000">
                <a:solidFill>
                  <a:schemeClr val="tx1"/>
                </a:solidFill>
              </a:defRPr>
            </a:lvl2pPr>
            <a:lvl3pPr marL="224097" indent="0">
              <a:spcBef>
                <a:spcPts val="300"/>
              </a:spcBef>
              <a:spcAft>
                <a:spcPts val="600"/>
              </a:spcAft>
              <a:buNone/>
              <a:defRPr sz="1800">
                <a:solidFill>
                  <a:schemeClr val="tx1"/>
                </a:solidFill>
              </a:defRPr>
            </a:lvl3pPr>
            <a:lvl4pPr marL="448193" indent="0">
              <a:spcBef>
                <a:spcPts val="300"/>
              </a:spcBef>
              <a:spcAft>
                <a:spcPts val="600"/>
              </a:spcAft>
              <a:buNone/>
              <a:defRPr sz="1400">
                <a:solidFill>
                  <a:schemeClr val="tx1"/>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8386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50-50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77161-1A5D-4DC9-B600-5D90769C58FB}"/>
              </a:ext>
            </a:extLst>
          </p:cNvPr>
          <p:cNvSpPr/>
          <p:nvPr userDrawn="1"/>
        </p:nvSpPr>
        <p:spPr bwMode="auto">
          <a:xfrm>
            <a:off x="3886200" y="6324600"/>
            <a:ext cx="2208245" cy="531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itle 1">
            <a:extLst>
              <a:ext uri="{FF2B5EF4-FFF2-40B4-BE49-F238E27FC236}">
                <a16:creationId xmlns:a16="http://schemas.microsoft.com/office/drawing/2014/main" id="{638B545E-5A94-4DD3-8BE1-5324BB3FC84A}"/>
              </a:ext>
            </a:extLst>
          </p:cNvPr>
          <p:cNvSpPr>
            <a:spLocks noGrp="1"/>
          </p:cNvSpPr>
          <p:nvPr>
            <p:ph type="title"/>
          </p:nvPr>
        </p:nvSpPr>
        <p:spPr>
          <a:xfrm>
            <a:off x="269240" y="289511"/>
            <a:ext cx="5750560" cy="899665"/>
          </a:xfrm>
        </p:spPr>
        <p:txBody>
          <a:bodyPr/>
          <a:lstStyle>
            <a:lvl1pPr>
              <a:defRPr/>
            </a:lvl1pPr>
          </a:lstStyle>
          <a:p>
            <a:r>
              <a:rPr lang="en-US"/>
              <a:t>Click to edit Master</a:t>
            </a:r>
          </a:p>
        </p:txBody>
      </p:sp>
    </p:spTree>
    <p:extLst>
      <p:ext uri="{BB962C8B-B14F-4D97-AF65-F5344CB8AC3E}">
        <p14:creationId xmlns:p14="http://schemas.microsoft.com/office/powerpoint/2010/main" val="267502044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53221555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9324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076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9231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864460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1" y="3146570"/>
            <a:ext cx="3288506" cy="701387"/>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a:solidFill>
                  <a:srgbClr val="FFFFFF"/>
                </a:solidFill>
              </a:rPr>
              <a:t>© 2018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118567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754199"/>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20708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032608"/>
          </a:xfrm>
        </p:spPr>
        <p:txBody>
          <a:bodyPr/>
          <a:lstStyle>
            <a:lvl1pPr marL="0" indent="0">
              <a:buNone/>
              <a:defRPr sz="3600">
                <a:gradFill>
                  <a:gsLst>
                    <a:gs pos="1250">
                      <a:schemeClr val="tx1"/>
                    </a:gs>
                    <a:gs pos="99000">
                      <a:schemeClr val="tx1"/>
                    </a:gs>
                  </a:gsLst>
                  <a:lin ang="5400000" scaled="0"/>
                </a:gradFill>
              </a:defRPr>
            </a:lvl1pPr>
            <a:lvl2pPr marL="0" indent="0">
              <a:spcBef>
                <a:spcPts val="300"/>
              </a:spcBef>
              <a:spcAft>
                <a:spcPts val="600"/>
              </a:spcAft>
              <a:buFontTx/>
              <a:buNone/>
              <a:defRPr sz="2000"/>
            </a:lvl2pPr>
            <a:lvl3pPr marL="224097" indent="0">
              <a:spcBef>
                <a:spcPts val="300"/>
              </a:spcBef>
              <a:spcAft>
                <a:spcPts val="600"/>
              </a:spcAft>
              <a:buNone/>
              <a:defRPr sz="1800"/>
            </a:lvl3pPr>
            <a:lvl4pPr marL="448193" indent="0">
              <a:spcBef>
                <a:spcPts val="300"/>
              </a:spcBef>
              <a:spcAft>
                <a:spcPts val="600"/>
              </a:spcAft>
              <a:buNone/>
              <a:defRPr sz="1400">
                <a:latin typeface="Segoe UI" panose="020B0502040204020203" pitchFamily="34" charset="0"/>
                <a:cs typeface="Segoe UI" panose="020B0502040204020203" pitchFamily="34" charset="0"/>
              </a:defRPr>
            </a:lvl4pPr>
            <a:lvl5pPr marL="672290" indent="0">
              <a:spcBef>
                <a:spcPts val="300"/>
              </a:spcBef>
              <a:spcAft>
                <a:spcPts val="60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4029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3599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p>
            <a:r>
              <a:rPr lang="en-US"/>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B7F7C7C6-E140-48ED-96BA-7C98FA671C09}"/>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7235127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a:lvl1pPr>
          </a:lstStyle>
          <a:p>
            <a:r>
              <a:rPr lang="en-US"/>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97751EF8-6B26-4639-AF53-71A9904C69DE}"/>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19511009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a:lvl1pPr>
          </a:lstStyle>
          <a:p>
            <a:r>
              <a:rPr lang="en-US"/>
              <a:t>Click to edit Master title style Click to edit Master title style</a:t>
            </a:r>
          </a:p>
        </p:txBody>
      </p:sp>
      <p:sp>
        <p:nvSpPr>
          <p:cNvPr id="5" name="TextBox 7">
            <a:extLst>
              <a:ext uri="{FF2B5EF4-FFF2-40B4-BE49-F238E27FC236}">
                <a16:creationId xmlns:a16="http://schemas.microsoft.com/office/drawing/2014/main" id="{11D32FA1-E330-4454-94F1-0E602C98CB96}"/>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3615217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5687179" cy="899665"/>
          </a:xfrm>
        </p:spPr>
        <p:txBody>
          <a:bodyPr/>
          <a:lstStyle/>
          <a:p>
            <a:r>
              <a:rPr lang="en-US"/>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76658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p>
            <a:r>
              <a:rPr lang="en-US"/>
              <a:t>Click to edit Master title style</a:t>
            </a:r>
          </a:p>
        </p:txBody>
      </p:sp>
      <p:sp>
        <p:nvSpPr>
          <p:cNvPr id="4" name="TextBox 7">
            <a:extLst>
              <a:ext uri="{FF2B5EF4-FFF2-40B4-BE49-F238E27FC236}">
                <a16:creationId xmlns:a16="http://schemas.microsoft.com/office/drawing/2014/main" id="{14362529-9CD0-4A58-8683-D46AA90B9516}"/>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21578738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
        <p:nvSpPr>
          <p:cNvPr id="7" name="TextBox 7">
            <a:extLst>
              <a:ext uri="{FF2B5EF4-FFF2-40B4-BE49-F238E27FC236}">
                <a16:creationId xmlns:a16="http://schemas.microsoft.com/office/drawing/2014/main" id="{8631E119-4C87-4271-8F2A-9472AA40EE78}"/>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22955265"/>
      </p:ext>
    </p:extLst>
  </p:cSld>
  <p:clrMap bg1="dk1" tx1="lt1" bg2="dk2" tx2="lt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69" r:id="rId7"/>
    <p:sldLayoutId id="2147484552" r:id="rId8"/>
    <p:sldLayoutId id="2147484553" r:id="rId9"/>
    <p:sldLayoutId id="2147484554" r:id="rId10"/>
    <p:sldLayoutId id="2147484555" r:id="rId11"/>
    <p:sldLayoutId id="2147484556" r:id="rId12"/>
    <p:sldLayoutId id="2147484575" r:id="rId13"/>
    <p:sldLayoutId id="2147484557" r:id="rId14"/>
    <p:sldLayoutId id="2147484558" r:id="rId15"/>
    <p:sldLayoutId id="2147484559" r:id="rId16"/>
    <p:sldLayoutId id="2147484560" r:id="rId17"/>
    <p:sldLayoutId id="2147484561" r:id="rId18"/>
    <p:sldLayoutId id="2147484570" r:id="rId19"/>
    <p:sldLayoutId id="2147484572" r:id="rId20"/>
    <p:sldLayoutId id="2147484573" r:id="rId21"/>
    <p:sldLayoutId id="2147484562" r:id="rId22"/>
    <p:sldLayoutId id="2147484563" r:id="rId23"/>
    <p:sldLayoutId id="2147484564" r:id="rId24"/>
    <p:sldLayoutId id="2147484565" r:id="rId25"/>
    <p:sldLayoutId id="2147484566" r:id="rId26"/>
    <p:sldLayoutId id="2147484567" r:id="rId27"/>
    <p:sldLayoutId id="2147484571" r:id="rId28"/>
    <p:sldLayoutId id="214748456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cognitive-services/speech-service/quickstarts/speech-to-text-from-file?tabs=linux%2Cbrowser%2Cwindowsinstall&amp;pivots=programming-language-python" TargetMode="External"/><Relationship Id="rId7" Type="http://schemas.openxmlformats.org/officeDocument/2006/relationships/hyperlink" Target="https://docs.microsoft.com/en-us/power-bi/create-reports/sample-tutorial-connect-to-the-samples" TargetMode="External"/><Relationship Id="rId2" Type="http://schemas.microsoft.com/office/2018/10/relationships/comments" Target="../comments/modernComment_667_BD7068B6.xml"/><Relationship Id="rId1" Type="http://schemas.openxmlformats.org/officeDocument/2006/relationships/slideLayout" Target="../slideLayouts/slideLayout6.xml"/><Relationship Id="rId6" Type="http://schemas.openxmlformats.org/officeDocument/2006/relationships/hyperlink" Target="https://docs.microsoft.com/en-us/azure/storage/blobs/storage-quickstart-blobs-python" TargetMode="External"/><Relationship Id="rId5" Type="http://schemas.openxmlformats.org/officeDocument/2006/relationships/hyperlink" Target="https://docs.microsoft.com/en-us/azure/cognitive-services/luis/luis-get-started-rest-get-intent?tabs=windows" TargetMode="External"/><Relationship Id="rId4" Type="http://schemas.openxmlformats.org/officeDocument/2006/relationships/hyperlink" Target="https://docs.microsoft.com/en-us/azure/cognitive-services/text-analytics/quickstarts/text-analytics-sdk?tabs=version-3&amp;pivots=programming-language-pyth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tiff"/><Relationship Id="rId3" Type="http://schemas.openxmlformats.org/officeDocument/2006/relationships/image" Target="../media/image8.png"/><Relationship Id="rId7" Type="http://schemas.openxmlformats.org/officeDocument/2006/relationships/image" Target="../media/image15.svg"/><Relationship Id="rId12"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tiff"/><Relationship Id="rId15" Type="http://schemas.openxmlformats.org/officeDocument/2006/relationships/image" Target="../media/image10.tiff"/><Relationship Id="rId10"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17.svg"/><Relationship Id="rId14" Type="http://schemas.openxmlformats.org/officeDocument/2006/relationships/image" Target="../media/image1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microsoft/ignite-learning-paths-training-aiml/tree/main/aiml21/data"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ignite-learning-paths-training-aiml/blob/main/aiml21/code/Present.pbix" TargetMode="External"/><Relationship Id="rId7" Type="http://schemas.openxmlformats.org/officeDocument/2006/relationships/hyperlink" Target="https://aka.ms/globalskillingplans" TargetMode="External"/><Relationship Id="rId2" Type="http://schemas.openxmlformats.org/officeDocument/2006/relationships/hyperlink" Target="https://www.tailwindtraders.com/" TargetMode="External"/><Relationship Id="rId1" Type="http://schemas.openxmlformats.org/officeDocument/2006/relationships/slideLayout" Target="../slideLayouts/slideLayout5.xml"/><Relationship Id="rId6" Type="http://schemas.openxmlformats.org/officeDocument/2006/relationships/hyperlink" Target="https://aka.ms/LearnPresentationTemplate" TargetMode="External"/><Relationship Id="rId5" Type="http://schemas.openxmlformats.org/officeDocument/2006/relationships/hyperlink" Target="https://www.youtube.com/watch?v=fDb5zZ3xmxU" TargetMode="External"/><Relationship Id="rId4" Type="http://schemas.openxmlformats.org/officeDocument/2006/relationships/hyperlink" Target="https://github.com/guyinacube/powerbi-desktop-samples/tree/master/Monthly%20Desktop%20Blog%20Samples/2019"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62B21E-E27A-4440-9A50-C36CF8660A7C}"/>
              </a:ext>
            </a:extLst>
          </p:cNvPr>
          <p:cNvSpPr>
            <a:spLocks noGrp="1"/>
          </p:cNvSpPr>
          <p:nvPr>
            <p:ph type="title"/>
          </p:nvPr>
        </p:nvSpPr>
        <p:spPr/>
        <p:txBody>
          <a:bodyPr/>
          <a:lstStyle/>
          <a:p>
            <a:r>
              <a:rPr lang="en-US"/>
              <a:t>Speech To Text Project</a:t>
            </a:r>
          </a:p>
        </p:txBody>
      </p:sp>
      <p:sp>
        <p:nvSpPr>
          <p:cNvPr id="7" name="Text Placeholder 6">
            <a:extLst>
              <a:ext uri="{FF2B5EF4-FFF2-40B4-BE49-F238E27FC236}">
                <a16:creationId xmlns:a16="http://schemas.microsoft.com/office/drawing/2014/main" id="{5572B2F9-FAEC-4B80-ACCC-CBCACAE4C005}"/>
              </a:ext>
            </a:extLst>
          </p:cNvPr>
          <p:cNvSpPr>
            <a:spLocks noGrp="1"/>
          </p:cNvSpPr>
          <p:nvPr>
            <p:ph type="body" sz="quarter" idx="12"/>
          </p:nvPr>
        </p:nvSpPr>
        <p:spPr/>
        <p:txBody>
          <a:bodyPr/>
          <a:lstStyle/>
          <a:p>
            <a:r>
              <a:rPr lang="en-US" err="1"/>
              <a:t>Devanshi</a:t>
            </a:r>
            <a:r>
              <a:rPr lang="en-US"/>
              <a:t> </a:t>
            </a:r>
            <a:r>
              <a:rPr lang="en-US" err="1"/>
              <a:t>Thakar</a:t>
            </a:r>
            <a:endParaRPr lang="en-US"/>
          </a:p>
          <a:p>
            <a:r>
              <a:rPr lang="en-US"/>
              <a:t>Amanda Wong</a:t>
            </a:r>
          </a:p>
          <a:p>
            <a:r>
              <a:rPr lang="en-US"/>
              <a:t>Jason Xiao</a:t>
            </a:r>
          </a:p>
          <a:p>
            <a:r>
              <a:rPr lang="en-US"/>
              <a:t>Babak </a:t>
            </a:r>
            <a:r>
              <a:rPr lang="en-US" err="1"/>
              <a:t>Biglari</a:t>
            </a:r>
            <a:endParaRPr lang="en-US"/>
          </a:p>
          <a:p>
            <a:r>
              <a:rPr lang="en-US"/>
              <a:t>Lauren Tran (Coach)</a:t>
            </a:r>
          </a:p>
          <a:p>
            <a:r>
              <a:rPr lang="en-US"/>
              <a:t>Anthony Franklin (Coach)</a:t>
            </a:r>
          </a:p>
          <a:p>
            <a:endParaRPr lang="en-US"/>
          </a:p>
        </p:txBody>
      </p:sp>
      <p:sp>
        <p:nvSpPr>
          <p:cNvPr id="2" name="Rectangle 1">
            <a:extLst>
              <a:ext uri="{FF2B5EF4-FFF2-40B4-BE49-F238E27FC236}">
                <a16:creationId xmlns:a16="http://schemas.microsoft.com/office/drawing/2014/main" id="{B23FD33D-2B60-4B44-BB29-746C5BC6FFE1}"/>
              </a:ext>
            </a:extLst>
          </p:cNvPr>
          <p:cNvSpPr/>
          <p:nvPr/>
        </p:nvSpPr>
        <p:spPr bwMode="auto">
          <a:xfrm>
            <a:off x="4267200" y="6515100"/>
            <a:ext cx="3581400" cy="3429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9250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512CE-4436-104C-B9EC-F4B111C394C7}"/>
              </a:ext>
            </a:extLst>
          </p:cNvPr>
          <p:cNvSpPr>
            <a:spLocks noGrp="1"/>
          </p:cNvSpPr>
          <p:nvPr>
            <p:ph type="title"/>
          </p:nvPr>
        </p:nvSpPr>
        <p:spPr/>
        <p:txBody>
          <a:bodyPr/>
          <a:lstStyle/>
          <a:p>
            <a:r>
              <a:rPr lang="en-US"/>
              <a:t>Abstract</a:t>
            </a:r>
          </a:p>
        </p:txBody>
      </p:sp>
      <p:sp>
        <p:nvSpPr>
          <p:cNvPr id="5" name="Text Placeholder 4">
            <a:extLst>
              <a:ext uri="{FF2B5EF4-FFF2-40B4-BE49-F238E27FC236}">
                <a16:creationId xmlns:a16="http://schemas.microsoft.com/office/drawing/2014/main" id="{E20A4D5D-3B3B-694C-9BD9-31A94C56DF50}"/>
              </a:ext>
            </a:extLst>
          </p:cNvPr>
          <p:cNvSpPr>
            <a:spLocks noGrp="1"/>
          </p:cNvSpPr>
          <p:nvPr>
            <p:ph type="body" sz="quarter" idx="10"/>
          </p:nvPr>
        </p:nvSpPr>
        <p:spPr>
          <a:xfrm>
            <a:off x="269239" y="1804474"/>
            <a:ext cx="11653523" cy="4148828"/>
          </a:xfrm>
        </p:spPr>
        <p:txBody>
          <a:bodyPr/>
          <a:lstStyle/>
          <a:p>
            <a:pPr marL="457200" indent="-457200">
              <a:buFont typeface="Arial" panose="020B0604020202020204" pitchFamily="34" charset="0"/>
              <a:buChar char="•"/>
            </a:pPr>
            <a:r>
              <a:rPr lang="en-GB" sz="2800"/>
              <a:t>Tailwind Traders have a great website and application for customers and partners. However, they are seeing an increased amount of support tickets regarding usage of these offerings. They want to store, analyse and extract insights from their text and audio data to make better product backlog decisions and reduce their support tickets.</a:t>
            </a:r>
          </a:p>
          <a:p>
            <a:pPr marL="457200" indent="-457200">
              <a:buFont typeface="Arial" panose="020B0604020202020204" pitchFamily="34" charset="0"/>
              <a:buChar char="•"/>
            </a:pPr>
            <a:r>
              <a:rPr lang="en-GB" sz="2800"/>
              <a:t>In this session you’ll learn how Tailwind Traders took their support ticket text and audio files, convert and extract insight metadata from each ticket using Azure Cognitive Services Text Analytics and Speech-to-Text. Then aggregated their findings to inform their product backlog and implement improvements.</a:t>
            </a:r>
          </a:p>
        </p:txBody>
      </p:sp>
    </p:spTree>
    <p:extLst>
      <p:ext uri="{BB962C8B-B14F-4D97-AF65-F5344CB8AC3E}">
        <p14:creationId xmlns:p14="http://schemas.microsoft.com/office/powerpoint/2010/main" val="1235383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AF0F-EAA0-3C48-8820-7A299E4E7F9D}"/>
              </a:ext>
            </a:extLst>
          </p:cNvPr>
          <p:cNvSpPr>
            <a:spLocks noGrp="1"/>
          </p:cNvSpPr>
          <p:nvPr>
            <p:ph type="title"/>
          </p:nvPr>
        </p:nvSpPr>
        <p:spPr/>
        <p:txBody>
          <a:bodyPr/>
          <a:lstStyle/>
          <a:p>
            <a:r>
              <a:rPr lang="en-US"/>
              <a:t>Tech Stack</a:t>
            </a:r>
          </a:p>
        </p:txBody>
      </p:sp>
      <p:sp>
        <p:nvSpPr>
          <p:cNvPr id="3" name="Text Placeholder 2">
            <a:extLst>
              <a:ext uri="{FF2B5EF4-FFF2-40B4-BE49-F238E27FC236}">
                <a16:creationId xmlns:a16="http://schemas.microsoft.com/office/drawing/2014/main" id="{85C6C2C7-982A-8646-9813-D3E1E46E23F0}"/>
              </a:ext>
            </a:extLst>
          </p:cNvPr>
          <p:cNvSpPr>
            <a:spLocks noGrp="1"/>
          </p:cNvSpPr>
          <p:nvPr>
            <p:ph type="body" sz="quarter" idx="10"/>
          </p:nvPr>
        </p:nvSpPr>
        <p:spPr>
          <a:xfrm>
            <a:off x="269239" y="1804474"/>
            <a:ext cx="11653523" cy="5153719"/>
          </a:xfrm>
        </p:spPr>
        <p:txBody>
          <a:bodyPr/>
          <a:lstStyle/>
          <a:p>
            <a:pPr marL="457200" indent="-457200">
              <a:buFont typeface="Arial" panose="020B0604020202020204" pitchFamily="34" charset="0"/>
              <a:buChar char="•"/>
            </a:pPr>
            <a:r>
              <a:rPr lang="en-US"/>
              <a:t>Python</a:t>
            </a:r>
          </a:p>
          <a:p>
            <a:pPr marL="457200" lvl="1" indent="-457200">
              <a:buFont typeface="Arial" panose="020B0604020202020204" pitchFamily="34" charset="0"/>
              <a:buChar char="•"/>
            </a:pPr>
            <a:r>
              <a:rPr lang="en-US"/>
              <a:t>Notebooks</a:t>
            </a:r>
          </a:p>
          <a:p>
            <a:pPr marL="457200" lvl="1" indent="-457200">
              <a:buFont typeface="Arial" panose="020B0604020202020204" pitchFamily="34" charset="0"/>
              <a:buChar char="•"/>
            </a:pPr>
            <a:r>
              <a:rPr lang="en-US" err="1"/>
              <a:t>VSCode</a:t>
            </a:r>
            <a:endParaRPr lang="en-US"/>
          </a:p>
          <a:p>
            <a:pPr marL="457200" indent="-457200">
              <a:buFont typeface="Arial" panose="020B0604020202020204" pitchFamily="34" charset="0"/>
              <a:buChar char="•"/>
            </a:pPr>
            <a:r>
              <a:rPr lang="en-US"/>
              <a:t>Cognitive Services</a:t>
            </a:r>
          </a:p>
          <a:p>
            <a:pPr marL="457200" lvl="1" indent="-457200">
              <a:buFont typeface="Arial" panose="020B0604020202020204" pitchFamily="34" charset="0"/>
              <a:buChar char="•"/>
            </a:pPr>
            <a:r>
              <a:rPr lang="en-US">
                <a:hlinkClick r:id="rId3"/>
              </a:rPr>
              <a:t>Speech-to-text</a:t>
            </a:r>
            <a:endParaRPr lang="en-US"/>
          </a:p>
          <a:p>
            <a:pPr marL="457200" lvl="1" indent="-457200">
              <a:buFont typeface="Arial" panose="020B0604020202020204" pitchFamily="34" charset="0"/>
              <a:buChar char="•"/>
            </a:pPr>
            <a:r>
              <a:rPr lang="en-US">
                <a:hlinkClick r:id="rId4"/>
              </a:rPr>
              <a:t>Text Analytics</a:t>
            </a:r>
            <a:endParaRPr lang="en-US"/>
          </a:p>
          <a:p>
            <a:pPr marL="457200" lvl="1" indent="-457200">
              <a:buFont typeface="Arial" panose="020B0604020202020204" pitchFamily="34" charset="0"/>
              <a:buChar char="•"/>
            </a:pPr>
            <a:r>
              <a:rPr lang="en-US">
                <a:hlinkClick r:id="rId5"/>
              </a:rPr>
              <a:t>LUIS</a:t>
            </a:r>
            <a:endParaRPr lang="en-US"/>
          </a:p>
          <a:p>
            <a:pPr marL="457200" indent="-457200">
              <a:buFont typeface="Arial" panose="020B0604020202020204" pitchFamily="34" charset="0"/>
              <a:buChar char="•"/>
            </a:pPr>
            <a:r>
              <a:rPr lang="en-US"/>
              <a:t>Blob storage</a:t>
            </a:r>
          </a:p>
          <a:p>
            <a:pPr marL="457200" lvl="1" indent="-457200">
              <a:buFont typeface="Arial" panose="020B0604020202020204" pitchFamily="34" charset="0"/>
              <a:buChar char="•"/>
            </a:pPr>
            <a:r>
              <a:rPr lang="en-US">
                <a:hlinkClick r:id="rId6"/>
              </a:rPr>
              <a:t>Link</a:t>
            </a:r>
            <a:endParaRPr lang="en-US"/>
          </a:p>
          <a:p>
            <a:pPr marL="457200" indent="-457200">
              <a:buFont typeface="Arial" panose="020B0604020202020204" pitchFamily="34" charset="0"/>
              <a:buChar char="•"/>
            </a:pPr>
            <a:r>
              <a:rPr lang="en-US" err="1"/>
              <a:t>PowerBI</a:t>
            </a:r>
            <a:endParaRPr lang="en-US"/>
          </a:p>
          <a:p>
            <a:pPr marL="457200" lvl="1" indent="-457200">
              <a:buFont typeface="Arial" panose="020B0604020202020204" pitchFamily="34" charset="0"/>
              <a:buChar char="•"/>
            </a:pPr>
            <a:r>
              <a:rPr lang="en-US">
                <a:hlinkClick r:id="rId7"/>
              </a:rPr>
              <a:t>Link</a:t>
            </a:r>
            <a:endParaRPr lang="en-US"/>
          </a:p>
        </p:txBody>
      </p:sp>
    </p:spTree>
    <p:extLst>
      <p:ext uri="{BB962C8B-B14F-4D97-AF65-F5344CB8AC3E}">
        <p14:creationId xmlns:p14="http://schemas.microsoft.com/office/powerpoint/2010/main" val="3178260662"/>
      </p:ext>
    </p:extLst>
  </p:cSld>
  <p:clrMapOvr>
    <a:masterClrMapping/>
  </p:clrMapOvr>
  <p:transition>
    <p:fade/>
  </p:transition>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Project Architecture</a:t>
            </a:r>
          </a:p>
        </p:txBody>
      </p:sp>
      <p:sp>
        <p:nvSpPr>
          <p:cNvPr id="56" name="Rectangle 55">
            <a:extLst>
              <a:ext uri="{FF2B5EF4-FFF2-40B4-BE49-F238E27FC236}">
                <a16:creationId xmlns:a16="http://schemas.microsoft.com/office/drawing/2014/main" id="{AF465E3E-F564-4F02-A1C0-54D48334B484}"/>
              </a:ext>
            </a:extLst>
          </p:cNvPr>
          <p:cNvSpPr/>
          <p:nvPr/>
        </p:nvSpPr>
        <p:spPr bwMode="auto">
          <a:xfrm>
            <a:off x="3124200" y="2125664"/>
            <a:ext cx="1620955" cy="3657599"/>
          </a:xfrm>
          <a:prstGeom prst="rect">
            <a:avLst/>
          </a:prstGeom>
          <a:solidFill>
            <a:srgbClr val="FFFFFF">
              <a:lumMod val="95000"/>
            </a:srgbClr>
          </a:solid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eaLnBrk="1" fontAlgn="auto" latinLnBrk="0" hangingPunct="1">
              <a:lnSpc>
                <a:spcPct val="100000"/>
              </a:lnSpc>
              <a:spcBef>
                <a:spcPct val="0"/>
              </a:spcBef>
              <a:spcAft>
                <a:spcPct val="35000"/>
              </a:spcAft>
              <a:buClrTx/>
              <a:buSzTx/>
              <a:buFontTx/>
              <a:buNone/>
              <a:tabLst/>
              <a:defRPr/>
            </a:pPr>
            <a:r>
              <a:rPr kumimoji="0" lang="en-US" sz="1000" b="1"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Store</a:t>
            </a:r>
          </a:p>
        </p:txBody>
      </p:sp>
      <p:sp>
        <p:nvSpPr>
          <p:cNvPr id="57" name="Rectangle 56">
            <a:extLst>
              <a:ext uri="{FF2B5EF4-FFF2-40B4-BE49-F238E27FC236}">
                <a16:creationId xmlns:a16="http://schemas.microsoft.com/office/drawing/2014/main" id="{B0B21B44-7AD0-437C-88D2-BD76C081E016}"/>
              </a:ext>
            </a:extLst>
          </p:cNvPr>
          <p:cNvSpPr/>
          <p:nvPr/>
        </p:nvSpPr>
        <p:spPr bwMode="auto">
          <a:xfrm>
            <a:off x="4824022" y="2125664"/>
            <a:ext cx="1670778" cy="3657599"/>
          </a:xfrm>
          <a:prstGeom prst="rect">
            <a:avLst/>
          </a:prstGeom>
          <a:solidFill>
            <a:srgbClr val="FFFFFF">
              <a:lumMod val="95000"/>
            </a:srgbClr>
          </a:solid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eaLnBrk="1" fontAlgn="auto" latinLnBrk="0" hangingPunct="1">
              <a:lnSpc>
                <a:spcPct val="100000"/>
              </a:lnSpc>
              <a:spcBef>
                <a:spcPct val="0"/>
              </a:spcBef>
              <a:spcAft>
                <a:spcPct val="35000"/>
              </a:spcAft>
              <a:buClrTx/>
              <a:buSzTx/>
              <a:buFontTx/>
              <a:buNone/>
              <a:tabLst/>
              <a:defRPr/>
            </a:pPr>
            <a:r>
              <a:rPr kumimoji="0" lang="en-US" sz="1000" b="1"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Prepare and train</a:t>
            </a:r>
          </a:p>
        </p:txBody>
      </p:sp>
      <p:sp>
        <p:nvSpPr>
          <p:cNvPr id="58" name="Rectangle 57">
            <a:extLst>
              <a:ext uri="{FF2B5EF4-FFF2-40B4-BE49-F238E27FC236}">
                <a16:creationId xmlns:a16="http://schemas.microsoft.com/office/drawing/2014/main" id="{A1701943-453C-42D3-84A0-BBE65D9BAC6F}"/>
              </a:ext>
            </a:extLst>
          </p:cNvPr>
          <p:cNvSpPr/>
          <p:nvPr/>
        </p:nvSpPr>
        <p:spPr bwMode="auto">
          <a:xfrm>
            <a:off x="6573668" y="2125664"/>
            <a:ext cx="2106059" cy="3657599"/>
          </a:xfrm>
          <a:prstGeom prst="rect">
            <a:avLst/>
          </a:prstGeom>
          <a:solidFill>
            <a:srgbClr val="FFFFFF">
              <a:lumMod val="95000"/>
            </a:srgbClr>
          </a:solid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eaLnBrk="1" fontAlgn="auto" latinLnBrk="0" hangingPunct="1">
              <a:lnSpc>
                <a:spcPct val="100000"/>
              </a:lnSpc>
              <a:spcBef>
                <a:spcPct val="0"/>
              </a:spcBef>
              <a:spcAft>
                <a:spcPct val="35000"/>
              </a:spcAft>
              <a:buClrTx/>
              <a:buSzTx/>
              <a:buFontTx/>
              <a:buNone/>
              <a:tabLst/>
              <a:defRPr/>
            </a:pPr>
            <a:r>
              <a:rPr kumimoji="0" lang="en-US" sz="1000" b="1"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Model and serve</a:t>
            </a:r>
          </a:p>
        </p:txBody>
      </p:sp>
      <p:cxnSp>
        <p:nvCxnSpPr>
          <p:cNvPr id="63" name="Connector: Elbow 62">
            <a:extLst>
              <a:ext uri="{FF2B5EF4-FFF2-40B4-BE49-F238E27FC236}">
                <a16:creationId xmlns:a16="http://schemas.microsoft.com/office/drawing/2014/main" id="{58A5FF25-8823-40D2-9AD1-2C7137629329}"/>
              </a:ext>
            </a:extLst>
          </p:cNvPr>
          <p:cNvCxnSpPr>
            <a:cxnSpLocks/>
            <a:stCxn id="65" idx="2"/>
            <a:endCxn id="105" idx="1"/>
          </p:cNvCxnSpPr>
          <p:nvPr/>
        </p:nvCxnSpPr>
        <p:spPr>
          <a:xfrm rot="10800000" flipH="1">
            <a:off x="2251446" y="4074229"/>
            <a:ext cx="1488129" cy="15311"/>
          </a:xfrm>
          <a:prstGeom prst="bentConnector5">
            <a:avLst>
              <a:gd name="adj1" fmla="val 26062"/>
              <a:gd name="adj2" fmla="val -30736"/>
              <a:gd name="adj3" fmla="val 58648"/>
            </a:avLst>
          </a:prstGeom>
          <a:noFill/>
          <a:ln w="12700" cap="flat" cmpd="sng" algn="ctr">
            <a:solidFill>
              <a:srgbClr val="505050">
                <a:lumMod val="60000"/>
                <a:lumOff val="40000"/>
              </a:srgbClr>
            </a:solidFill>
            <a:prstDash val="dash"/>
            <a:headEnd type="none"/>
            <a:tailEnd type="triangle"/>
          </a:ln>
          <a:effectLst/>
        </p:spPr>
      </p:cxnSp>
      <p:sp>
        <p:nvSpPr>
          <p:cNvPr id="65" name="Right Bracket 64">
            <a:extLst>
              <a:ext uri="{FF2B5EF4-FFF2-40B4-BE49-F238E27FC236}">
                <a16:creationId xmlns:a16="http://schemas.microsoft.com/office/drawing/2014/main" id="{58C252C4-D446-42FA-ADAB-6F9AAB5E1E72}"/>
              </a:ext>
            </a:extLst>
          </p:cNvPr>
          <p:cNvSpPr/>
          <p:nvPr/>
        </p:nvSpPr>
        <p:spPr>
          <a:xfrm>
            <a:off x="2122746" y="2997478"/>
            <a:ext cx="128701" cy="2184122"/>
          </a:xfrm>
          <a:prstGeom prst="rightBracket">
            <a:avLst/>
          </a:prstGeom>
          <a:noFill/>
          <a:ln w="12700" cap="flat" cmpd="sng" algn="ctr">
            <a:solidFill>
              <a:srgbClr val="505050">
                <a:lumMod val="60000"/>
                <a:lumOff val="40000"/>
              </a:srgbClr>
            </a:solidFill>
            <a:prstDash val="dash"/>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85" name="Rectangle 84">
            <a:extLst>
              <a:ext uri="{FF2B5EF4-FFF2-40B4-BE49-F238E27FC236}">
                <a16:creationId xmlns:a16="http://schemas.microsoft.com/office/drawing/2014/main" id="{B834EED8-9860-4011-8725-1F3C3F237629}"/>
              </a:ext>
            </a:extLst>
          </p:cNvPr>
          <p:cNvSpPr/>
          <p:nvPr/>
        </p:nvSpPr>
        <p:spPr>
          <a:xfrm>
            <a:off x="3352790" y="4302828"/>
            <a:ext cx="1276311" cy="246221"/>
          </a:xfrm>
          <a:prstGeom prst="rect">
            <a:avLst/>
          </a:prstGeom>
        </p:spPr>
        <p:txBody>
          <a:bodyPr wrap="none">
            <a:spAutoFit/>
          </a:bodyPr>
          <a:lstStyle/>
          <a:p>
            <a:pPr>
              <a:spcAft>
                <a:spcPts val="306"/>
              </a:spcAft>
              <a:buSzPct val="90000"/>
              <a:defRPr/>
            </a:pPr>
            <a:r>
              <a:rPr lang="en-US" sz="1000" kern="0">
                <a:solidFill>
                  <a:schemeClr val="bg1"/>
                </a:solidFill>
                <a:latin typeface="Segoe UI" panose="020B0502040204020203" pitchFamily="34" charset="0"/>
                <a:ea typeface="MS PGothic" panose="020B0600070205080204" pitchFamily="34" charset="-128"/>
                <a:cs typeface="Segoe UI" panose="020B0502040204020203" pitchFamily="34" charset="0"/>
              </a:rPr>
              <a:t>Azure Blob Storage</a:t>
            </a:r>
          </a:p>
        </p:txBody>
      </p:sp>
      <p:cxnSp>
        <p:nvCxnSpPr>
          <p:cNvPr id="94" name="Connector: Elbow 93">
            <a:extLst>
              <a:ext uri="{FF2B5EF4-FFF2-40B4-BE49-F238E27FC236}">
                <a16:creationId xmlns:a16="http://schemas.microsoft.com/office/drawing/2014/main" id="{EF5BC5A4-EA59-43FB-B431-A32EC10EA46B}"/>
              </a:ext>
            </a:extLst>
          </p:cNvPr>
          <p:cNvCxnSpPr>
            <a:cxnSpLocks/>
            <a:endCxn id="4" idx="1"/>
          </p:cNvCxnSpPr>
          <p:nvPr/>
        </p:nvCxnSpPr>
        <p:spPr>
          <a:xfrm flipV="1">
            <a:off x="4441987" y="3494333"/>
            <a:ext cx="807462" cy="553276"/>
          </a:xfrm>
          <a:prstGeom prst="bentConnector3">
            <a:avLst>
              <a:gd name="adj1" fmla="val 29285"/>
            </a:avLst>
          </a:prstGeom>
          <a:noFill/>
          <a:ln w="12700" cap="flat" cmpd="sng" algn="ctr">
            <a:solidFill>
              <a:srgbClr val="505050">
                <a:lumMod val="60000"/>
                <a:lumOff val="40000"/>
              </a:srgbClr>
            </a:solidFill>
            <a:prstDash val="dash"/>
            <a:headEnd type="none"/>
            <a:tailEnd type="triangle"/>
          </a:ln>
          <a:effectLst/>
        </p:spPr>
      </p:cxnSp>
      <p:cxnSp>
        <p:nvCxnSpPr>
          <p:cNvPr id="95" name="Connector: Elbow 94">
            <a:extLst>
              <a:ext uri="{FF2B5EF4-FFF2-40B4-BE49-F238E27FC236}">
                <a16:creationId xmlns:a16="http://schemas.microsoft.com/office/drawing/2014/main" id="{8DA81D37-A643-4408-AFE0-039ED3F73DDF}"/>
              </a:ext>
            </a:extLst>
          </p:cNvPr>
          <p:cNvCxnSpPr>
            <a:cxnSpLocks/>
            <a:stCxn id="4" idx="3"/>
            <a:endCxn id="73" idx="1"/>
          </p:cNvCxnSpPr>
          <p:nvPr/>
        </p:nvCxnSpPr>
        <p:spPr>
          <a:xfrm>
            <a:off x="6049452" y="3494333"/>
            <a:ext cx="1336473" cy="557018"/>
          </a:xfrm>
          <a:prstGeom prst="bentConnector3">
            <a:avLst>
              <a:gd name="adj1" fmla="val 50000"/>
            </a:avLst>
          </a:prstGeom>
          <a:noFill/>
          <a:ln w="12700" cap="flat" cmpd="sng" algn="ctr">
            <a:solidFill>
              <a:srgbClr val="505050">
                <a:lumMod val="60000"/>
                <a:lumOff val="40000"/>
              </a:srgbClr>
            </a:solidFill>
            <a:prstDash val="dash"/>
            <a:headEnd type="none"/>
            <a:tailEnd type="triangle"/>
          </a:ln>
          <a:effectLst/>
        </p:spPr>
      </p:cxnSp>
      <p:pic>
        <p:nvPicPr>
          <p:cNvPr id="105" name="Picture 104">
            <a:extLst>
              <a:ext uri="{FF2B5EF4-FFF2-40B4-BE49-F238E27FC236}">
                <a16:creationId xmlns:a16="http://schemas.microsoft.com/office/drawing/2014/main" id="{D08A0E32-60B4-4287-9917-795DE107C3A3}"/>
              </a:ext>
            </a:extLst>
          </p:cNvPr>
          <p:cNvPicPr>
            <a:picLocks noChangeAspect="1"/>
          </p:cNvPicPr>
          <p:nvPr/>
        </p:nvPicPr>
        <p:blipFill>
          <a:blip r:embed="rId3"/>
          <a:stretch>
            <a:fillRect/>
          </a:stretch>
        </p:blipFill>
        <p:spPr>
          <a:xfrm>
            <a:off x="3739576" y="3845628"/>
            <a:ext cx="457200" cy="457200"/>
          </a:xfrm>
          <a:prstGeom prst="rect">
            <a:avLst/>
          </a:prstGeom>
        </p:spPr>
      </p:pic>
      <p:sp>
        <p:nvSpPr>
          <p:cNvPr id="107" name="TextBox 106">
            <a:extLst>
              <a:ext uri="{FF2B5EF4-FFF2-40B4-BE49-F238E27FC236}">
                <a16:creationId xmlns:a16="http://schemas.microsoft.com/office/drawing/2014/main" id="{A1139DE5-4FB7-4269-A75F-C0B3F7E979A4}"/>
              </a:ext>
            </a:extLst>
          </p:cNvPr>
          <p:cNvSpPr txBox="1"/>
          <p:nvPr/>
        </p:nvSpPr>
        <p:spPr>
          <a:xfrm>
            <a:off x="1295400" y="3475407"/>
            <a:ext cx="1087198" cy="400110"/>
          </a:xfrm>
          <a:prstGeom prst="rect">
            <a:avLst/>
          </a:prstGeom>
        </p:spPr>
        <p:txBody>
          <a:bodyPr wrap="square" lIns="91440" tIns="45720" rIns="91440" bIns="45720"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1000" b="1">
                <a:solidFill>
                  <a:schemeClr val="bg1"/>
                </a:solidFill>
                <a:latin typeface="Segoe UI" panose="020B0502040204020203" pitchFamily="34" charset="0"/>
                <a:cs typeface="Segoe UI" panose="020B0502040204020203" pitchFamily="34" charset="0"/>
              </a:rPr>
              <a:t>CSV files</a:t>
            </a:r>
          </a:p>
          <a:p>
            <a:pPr algn="l">
              <a:buSzPct val="90000"/>
              <a:defRPr/>
            </a:pPr>
            <a:r>
              <a:rPr lang="en-US" sz="1000" b="1">
                <a:solidFill>
                  <a:schemeClr val="bg1"/>
                </a:solidFill>
                <a:latin typeface="Segoe UI"/>
                <a:ea typeface="MS PGothic"/>
                <a:cs typeface="Segoe UI"/>
              </a:rPr>
              <a:t>(structured)</a:t>
            </a:r>
          </a:p>
        </p:txBody>
      </p:sp>
      <p:grpSp>
        <p:nvGrpSpPr>
          <p:cNvPr id="117" name="Group 116">
            <a:extLst>
              <a:ext uri="{FF2B5EF4-FFF2-40B4-BE49-F238E27FC236}">
                <a16:creationId xmlns:a16="http://schemas.microsoft.com/office/drawing/2014/main" id="{A27249A2-1B4B-4CE1-B45B-BDC401143D3D}"/>
              </a:ext>
            </a:extLst>
          </p:cNvPr>
          <p:cNvGrpSpPr/>
          <p:nvPr/>
        </p:nvGrpSpPr>
        <p:grpSpPr>
          <a:xfrm>
            <a:off x="1377814" y="3060425"/>
            <a:ext cx="386209" cy="386209"/>
            <a:chOff x="592742" y="5535675"/>
            <a:chExt cx="320040" cy="320040"/>
          </a:xfrm>
        </p:grpSpPr>
        <p:pic>
          <p:nvPicPr>
            <p:cNvPr id="118" name="Picture 117">
              <a:extLst>
                <a:ext uri="{FF2B5EF4-FFF2-40B4-BE49-F238E27FC236}">
                  <a16:creationId xmlns:a16="http://schemas.microsoft.com/office/drawing/2014/main" id="{A9B7F41C-ACBC-42FC-8B66-4F8FE61DD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2" y="5535675"/>
              <a:ext cx="320040" cy="320040"/>
            </a:xfrm>
            <a:prstGeom prst="rect">
              <a:avLst/>
            </a:prstGeom>
          </p:spPr>
        </p:pic>
        <p:sp>
          <p:nvSpPr>
            <p:cNvPr id="119" name="Rectangle 118">
              <a:extLst>
                <a:ext uri="{FF2B5EF4-FFF2-40B4-BE49-F238E27FC236}">
                  <a16:creationId xmlns:a16="http://schemas.microsoft.com/office/drawing/2014/main" id="{9F5CCF5D-A6CE-4FBD-B7B2-3EA8E1E5D9DD}"/>
                </a:ext>
              </a:extLst>
            </p:cNvPr>
            <p:cNvSpPr/>
            <p:nvPr/>
          </p:nvSpPr>
          <p:spPr bwMode="auto">
            <a:xfrm>
              <a:off x="652226" y="5609357"/>
              <a:ext cx="179005" cy="21688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0" name="Rectangle 119">
            <a:extLst>
              <a:ext uri="{FF2B5EF4-FFF2-40B4-BE49-F238E27FC236}">
                <a16:creationId xmlns:a16="http://schemas.microsoft.com/office/drawing/2014/main" id="{9E897DE4-6B9C-4E91-935D-5FA44B1CF8F6}"/>
              </a:ext>
            </a:extLst>
          </p:cNvPr>
          <p:cNvSpPr/>
          <p:nvPr/>
        </p:nvSpPr>
        <p:spPr>
          <a:xfrm>
            <a:off x="9235208" y="4398536"/>
            <a:ext cx="633507" cy="246221"/>
          </a:xfrm>
          <a:prstGeom prst="rect">
            <a:avLst/>
          </a:prstGeom>
        </p:spPr>
        <p:txBody>
          <a:bodyPr wrap="none">
            <a:spAutoFit/>
          </a:bodyPr>
          <a:lstStyle/>
          <a:p>
            <a:pPr>
              <a:spcAft>
                <a:spcPts val="306"/>
              </a:spcAft>
              <a:buSzPct val="90000"/>
              <a:defRPr/>
            </a:pPr>
            <a:r>
              <a:rPr lang="en-US" sz="1000" b="1" kern="0" err="1">
                <a:solidFill>
                  <a:schemeClr val="bg1"/>
                </a:solidFill>
                <a:latin typeface="Segoe UI" panose="020B0502040204020203" pitchFamily="34" charset="0"/>
                <a:ea typeface="MS PGothic" panose="020B0600070205080204" pitchFamily="34" charset="-128"/>
                <a:cs typeface="Segoe UI" panose="020B0502040204020203" pitchFamily="34" charset="0"/>
              </a:rPr>
              <a:t>PowerBI</a:t>
            </a:r>
            <a:endParaRPr lang="en-US" sz="1000" b="1" kern="0">
              <a:solidFill>
                <a:schemeClr val="bg1"/>
              </a:solidFill>
              <a:latin typeface="Segoe UI" panose="020B0502040204020203" pitchFamily="34" charset="0"/>
              <a:ea typeface="MS PGothic" panose="020B0600070205080204" pitchFamily="34" charset="-128"/>
              <a:cs typeface="Segoe UI" panose="020B0502040204020203" pitchFamily="34" charset="0"/>
            </a:endParaRPr>
          </a:p>
        </p:txBody>
      </p:sp>
      <p:sp>
        <p:nvSpPr>
          <p:cNvPr id="60" name="Rectangle 59">
            <a:extLst>
              <a:ext uri="{FF2B5EF4-FFF2-40B4-BE49-F238E27FC236}">
                <a16:creationId xmlns:a16="http://schemas.microsoft.com/office/drawing/2014/main" id="{F41BD28C-5CA6-6A48-B62B-52B8CC3A098A}"/>
              </a:ext>
            </a:extLst>
          </p:cNvPr>
          <p:cNvSpPr/>
          <p:nvPr/>
        </p:nvSpPr>
        <p:spPr>
          <a:xfrm>
            <a:off x="4921850" y="3777604"/>
            <a:ext cx="1454245" cy="246221"/>
          </a:xfrm>
          <a:prstGeom prst="rect">
            <a:avLst/>
          </a:prstGeom>
        </p:spPr>
        <p:txBody>
          <a:bodyPr wrap="none">
            <a:spAutoFit/>
          </a:bodyPr>
          <a:lstStyle/>
          <a:p>
            <a:pPr algn="ctr">
              <a:spcAft>
                <a:spcPts val="306"/>
              </a:spcAft>
              <a:buSzPct val="90000"/>
              <a:defRPr/>
            </a:pPr>
            <a:r>
              <a:rPr lang="en-US" sz="1000" kern="0">
                <a:solidFill>
                  <a:schemeClr val="bg1"/>
                </a:solidFill>
                <a:latin typeface="Segoe UI" panose="020B0502040204020203" pitchFamily="34" charset="0"/>
                <a:ea typeface="MS PGothic" panose="020B0600070205080204" pitchFamily="34" charset="-128"/>
                <a:cs typeface="Segoe UI" panose="020B0502040204020203" pitchFamily="34" charset="0"/>
              </a:rPr>
              <a:t>Azure Cognitive Services</a:t>
            </a:r>
          </a:p>
        </p:txBody>
      </p:sp>
      <p:sp>
        <p:nvSpPr>
          <p:cNvPr id="72" name="Rectangle 71">
            <a:extLst>
              <a:ext uri="{FF2B5EF4-FFF2-40B4-BE49-F238E27FC236}">
                <a16:creationId xmlns:a16="http://schemas.microsoft.com/office/drawing/2014/main" id="{66FEED76-B7B2-2449-AEE7-E83C074EE244}"/>
              </a:ext>
            </a:extLst>
          </p:cNvPr>
          <p:cNvSpPr/>
          <p:nvPr/>
        </p:nvSpPr>
        <p:spPr>
          <a:xfrm>
            <a:off x="6976370" y="4279951"/>
            <a:ext cx="1276311" cy="246221"/>
          </a:xfrm>
          <a:prstGeom prst="rect">
            <a:avLst/>
          </a:prstGeom>
        </p:spPr>
        <p:txBody>
          <a:bodyPr wrap="none">
            <a:spAutoFit/>
          </a:bodyPr>
          <a:lstStyle/>
          <a:p>
            <a:pPr>
              <a:spcAft>
                <a:spcPts val="306"/>
              </a:spcAft>
              <a:buSzPct val="90000"/>
              <a:defRPr/>
            </a:pPr>
            <a:r>
              <a:rPr lang="en-US" sz="1000" kern="0">
                <a:solidFill>
                  <a:schemeClr val="bg1"/>
                </a:solidFill>
                <a:latin typeface="Segoe UI" panose="020B0502040204020203" pitchFamily="34" charset="0"/>
                <a:ea typeface="MS PGothic" panose="020B0600070205080204" pitchFamily="34" charset="-128"/>
                <a:cs typeface="Segoe UI" panose="020B0502040204020203" pitchFamily="34" charset="0"/>
              </a:rPr>
              <a:t>Azure Blob Storage</a:t>
            </a:r>
          </a:p>
        </p:txBody>
      </p:sp>
      <p:pic>
        <p:nvPicPr>
          <p:cNvPr id="73" name="Picture 72">
            <a:extLst>
              <a:ext uri="{FF2B5EF4-FFF2-40B4-BE49-F238E27FC236}">
                <a16:creationId xmlns:a16="http://schemas.microsoft.com/office/drawing/2014/main" id="{AE7D743B-C25F-794C-9786-766E144ECF53}"/>
              </a:ext>
            </a:extLst>
          </p:cNvPr>
          <p:cNvPicPr>
            <a:picLocks noChangeAspect="1"/>
          </p:cNvPicPr>
          <p:nvPr/>
        </p:nvPicPr>
        <p:blipFill>
          <a:blip r:embed="rId3"/>
          <a:stretch>
            <a:fillRect/>
          </a:stretch>
        </p:blipFill>
        <p:spPr>
          <a:xfrm>
            <a:off x="7385925" y="3822751"/>
            <a:ext cx="457200" cy="457200"/>
          </a:xfrm>
          <a:prstGeom prst="rect">
            <a:avLst/>
          </a:prstGeom>
        </p:spPr>
      </p:pic>
      <p:cxnSp>
        <p:nvCxnSpPr>
          <p:cNvPr id="74" name="Connector: Elbow 94">
            <a:extLst>
              <a:ext uri="{FF2B5EF4-FFF2-40B4-BE49-F238E27FC236}">
                <a16:creationId xmlns:a16="http://schemas.microsoft.com/office/drawing/2014/main" id="{EA9E403F-86BB-0347-A26E-32F15CDBC4BB}"/>
              </a:ext>
            </a:extLst>
          </p:cNvPr>
          <p:cNvCxnSpPr>
            <a:cxnSpLocks/>
            <a:stCxn id="73" idx="3"/>
          </p:cNvCxnSpPr>
          <p:nvPr/>
        </p:nvCxnSpPr>
        <p:spPr>
          <a:xfrm flipV="1">
            <a:off x="7843125" y="4046776"/>
            <a:ext cx="1246157" cy="4575"/>
          </a:xfrm>
          <a:prstGeom prst="bentConnector3">
            <a:avLst>
              <a:gd name="adj1" fmla="val 50000"/>
            </a:avLst>
          </a:prstGeom>
          <a:noFill/>
          <a:ln w="12700" cap="flat" cmpd="sng" algn="ctr">
            <a:solidFill>
              <a:srgbClr val="505050">
                <a:lumMod val="60000"/>
                <a:lumOff val="40000"/>
              </a:srgbClr>
            </a:solidFill>
            <a:prstDash val="dash"/>
            <a:headEnd type="none"/>
            <a:tailEnd type="triangle"/>
          </a:ln>
          <a:effectLst/>
        </p:spPr>
      </p:cxnSp>
      <p:pic>
        <p:nvPicPr>
          <p:cNvPr id="2" name="Picture 1">
            <a:extLst>
              <a:ext uri="{FF2B5EF4-FFF2-40B4-BE49-F238E27FC236}">
                <a16:creationId xmlns:a16="http://schemas.microsoft.com/office/drawing/2014/main" id="{DBDA2674-5F32-774F-A73B-705465921DFD}"/>
              </a:ext>
            </a:extLst>
          </p:cNvPr>
          <p:cNvPicPr>
            <a:picLocks noChangeAspect="1"/>
          </p:cNvPicPr>
          <p:nvPr/>
        </p:nvPicPr>
        <p:blipFill>
          <a:blip r:embed="rId5"/>
          <a:stretch>
            <a:fillRect/>
          </a:stretch>
        </p:blipFill>
        <p:spPr>
          <a:xfrm>
            <a:off x="9185591" y="3703667"/>
            <a:ext cx="721782" cy="721782"/>
          </a:xfrm>
          <a:prstGeom prst="rect">
            <a:avLst/>
          </a:prstGeom>
        </p:spPr>
      </p:pic>
      <p:pic>
        <p:nvPicPr>
          <p:cNvPr id="4" name="Picture 3">
            <a:extLst>
              <a:ext uri="{FF2B5EF4-FFF2-40B4-BE49-F238E27FC236}">
                <a16:creationId xmlns:a16="http://schemas.microsoft.com/office/drawing/2014/main" id="{24F4C706-CAC0-7B47-AFBC-87B5AB5AA56C}"/>
              </a:ext>
            </a:extLst>
          </p:cNvPr>
          <p:cNvPicPr>
            <a:picLocks noChangeAspect="1"/>
          </p:cNvPicPr>
          <p:nvPr/>
        </p:nvPicPr>
        <p:blipFill>
          <a:blip r:embed="rId6"/>
          <a:stretch>
            <a:fillRect/>
          </a:stretch>
        </p:blipFill>
        <p:spPr>
          <a:xfrm>
            <a:off x="5249449" y="3284999"/>
            <a:ext cx="800003" cy="418668"/>
          </a:xfrm>
          <a:prstGeom prst="rect">
            <a:avLst/>
          </a:prstGeom>
        </p:spPr>
      </p:pic>
      <p:pic>
        <p:nvPicPr>
          <p:cNvPr id="14" name="Picture 13">
            <a:extLst>
              <a:ext uri="{FF2B5EF4-FFF2-40B4-BE49-F238E27FC236}">
                <a16:creationId xmlns:a16="http://schemas.microsoft.com/office/drawing/2014/main" id="{30EE85D0-4670-1542-B441-757541DEAFD1}"/>
              </a:ext>
            </a:extLst>
          </p:cNvPr>
          <p:cNvPicPr>
            <a:picLocks noChangeAspect="1"/>
          </p:cNvPicPr>
          <p:nvPr/>
        </p:nvPicPr>
        <p:blipFill>
          <a:blip r:embed="rId7"/>
          <a:stretch>
            <a:fillRect/>
          </a:stretch>
        </p:blipFill>
        <p:spPr>
          <a:xfrm>
            <a:off x="1334617" y="4072305"/>
            <a:ext cx="538917" cy="538917"/>
          </a:xfrm>
          <a:prstGeom prst="rect">
            <a:avLst/>
          </a:prstGeom>
        </p:spPr>
      </p:pic>
      <p:sp>
        <p:nvSpPr>
          <p:cNvPr id="35" name="TextBox 34">
            <a:extLst>
              <a:ext uri="{FF2B5EF4-FFF2-40B4-BE49-F238E27FC236}">
                <a16:creationId xmlns:a16="http://schemas.microsoft.com/office/drawing/2014/main" id="{18594790-2AC0-5245-902E-C77901C4B854}"/>
              </a:ext>
            </a:extLst>
          </p:cNvPr>
          <p:cNvSpPr txBox="1"/>
          <p:nvPr/>
        </p:nvSpPr>
        <p:spPr>
          <a:xfrm>
            <a:off x="1313679" y="4644757"/>
            <a:ext cx="1087198"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1000" b="1">
                <a:solidFill>
                  <a:schemeClr val="bg1"/>
                </a:solidFill>
                <a:latin typeface="Segoe UI" panose="020B0502040204020203" pitchFamily="34" charset="0"/>
                <a:cs typeface="Segoe UI" panose="020B0502040204020203" pitchFamily="34" charset="0"/>
              </a:rPr>
              <a:t>Audio files</a:t>
            </a:r>
          </a:p>
          <a:p>
            <a:pPr algn="l">
              <a:buSzPct val="90000"/>
              <a:defRPr/>
            </a:pPr>
            <a:r>
              <a:rPr lang="en-US" sz="1000" b="1">
                <a:solidFill>
                  <a:schemeClr val="bg1"/>
                </a:solidFill>
                <a:latin typeface="Segoe UI" panose="020B0502040204020203" pitchFamily="34" charset="0"/>
                <a:cs typeface="Segoe UI" panose="020B0502040204020203" pitchFamily="34" charset="0"/>
              </a:rPr>
              <a:t>(unstructured)</a:t>
            </a:r>
          </a:p>
        </p:txBody>
      </p:sp>
    </p:spTree>
    <p:extLst>
      <p:ext uri="{BB962C8B-B14F-4D97-AF65-F5344CB8AC3E}">
        <p14:creationId xmlns:p14="http://schemas.microsoft.com/office/powerpoint/2010/main" val="15244604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Services &amp; Data Workflow Diagram</a:t>
            </a:r>
          </a:p>
        </p:txBody>
      </p:sp>
      <p:sp>
        <p:nvSpPr>
          <p:cNvPr id="88" name="Rectangle 87">
            <a:extLst>
              <a:ext uri="{FF2B5EF4-FFF2-40B4-BE49-F238E27FC236}">
                <a16:creationId xmlns:a16="http://schemas.microsoft.com/office/drawing/2014/main" id="{B38595E0-4253-4C18-A8CE-D0C3D5B5E2CA}"/>
              </a:ext>
            </a:extLst>
          </p:cNvPr>
          <p:cNvSpPr/>
          <p:nvPr/>
        </p:nvSpPr>
        <p:spPr>
          <a:xfrm>
            <a:off x="2120490" y="4579144"/>
            <a:ext cx="1604927" cy="307777"/>
          </a:xfrm>
          <a:prstGeom prst="rect">
            <a:avLst/>
          </a:prstGeom>
        </p:spPr>
        <p:txBody>
          <a:bodyPr wrap="none">
            <a:spAutoFit/>
          </a:bodyPr>
          <a:lstStyle/>
          <a:p>
            <a:pPr>
              <a:spcAft>
                <a:spcPts val="306"/>
              </a:spcAft>
              <a:buSzPct val="90000"/>
              <a:defRPr/>
            </a:pPr>
            <a:r>
              <a:rPr lang="en-US" sz="1400" b="1" kern="0">
                <a:solidFill>
                  <a:schemeClr val="bg1"/>
                </a:solidFill>
                <a:latin typeface="Segoe UI" panose="020B0502040204020203" pitchFamily="34" charset="0"/>
                <a:ea typeface="MS PGothic" panose="020B0600070205080204" pitchFamily="34" charset="-128"/>
                <a:cs typeface="Segoe UI" panose="020B0502040204020203" pitchFamily="34" charset="0"/>
              </a:rPr>
              <a:t>Azure Blob Storage</a:t>
            </a:r>
          </a:p>
        </p:txBody>
      </p:sp>
      <p:pic>
        <p:nvPicPr>
          <p:cNvPr id="89" name="Picture 88">
            <a:extLst>
              <a:ext uri="{FF2B5EF4-FFF2-40B4-BE49-F238E27FC236}">
                <a16:creationId xmlns:a16="http://schemas.microsoft.com/office/drawing/2014/main" id="{74A2F6F7-7544-480A-8A8D-147CFEF5D2B1}"/>
              </a:ext>
            </a:extLst>
          </p:cNvPr>
          <p:cNvPicPr>
            <a:picLocks noChangeAspect="1"/>
          </p:cNvPicPr>
          <p:nvPr/>
        </p:nvPicPr>
        <p:blipFill>
          <a:blip r:embed="rId3"/>
          <a:stretch>
            <a:fillRect/>
          </a:stretch>
        </p:blipFill>
        <p:spPr>
          <a:xfrm>
            <a:off x="2592468" y="3756625"/>
            <a:ext cx="774810" cy="781126"/>
          </a:xfrm>
          <a:prstGeom prst="rect">
            <a:avLst/>
          </a:prstGeom>
        </p:spPr>
      </p:pic>
      <p:cxnSp>
        <p:nvCxnSpPr>
          <p:cNvPr id="105" name="Straight Arrow Connector 104">
            <a:extLst>
              <a:ext uri="{FF2B5EF4-FFF2-40B4-BE49-F238E27FC236}">
                <a16:creationId xmlns:a16="http://schemas.microsoft.com/office/drawing/2014/main" id="{C8A6F631-2847-48CF-A7AE-4607DEC862D2}"/>
              </a:ext>
            </a:extLst>
          </p:cNvPr>
          <p:cNvCxnSpPr>
            <a:cxnSpLocks/>
            <a:stCxn id="80" idx="3"/>
          </p:cNvCxnSpPr>
          <p:nvPr/>
        </p:nvCxnSpPr>
        <p:spPr>
          <a:xfrm>
            <a:off x="9932219" y="4160576"/>
            <a:ext cx="914180" cy="395"/>
          </a:xfrm>
          <a:prstGeom prst="straightConnector1">
            <a:avLst/>
          </a:prstGeom>
          <a:noFill/>
          <a:ln w="38100" cap="flat" cmpd="sng" algn="ctr">
            <a:solidFill>
              <a:srgbClr val="FF0000"/>
            </a:solidFill>
            <a:prstDash val="dash"/>
            <a:headEnd type="none"/>
            <a:tailEnd type="triangle"/>
          </a:ln>
          <a:effectLst/>
        </p:spPr>
      </p:cxnSp>
      <p:sp>
        <p:nvSpPr>
          <p:cNvPr id="115" name="TextBox 114">
            <a:extLst>
              <a:ext uri="{FF2B5EF4-FFF2-40B4-BE49-F238E27FC236}">
                <a16:creationId xmlns:a16="http://schemas.microsoft.com/office/drawing/2014/main" id="{2B34F7CB-B0A7-49FA-A5C9-E4E19EDECE87}"/>
              </a:ext>
            </a:extLst>
          </p:cNvPr>
          <p:cNvSpPr txBox="1"/>
          <p:nvPr/>
        </p:nvSpPr>
        <p:spPr>
          <a:xfrm>
            <a:off x="88706" y="3260629"/>
            <a:ext cx="1319034"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1200" b="1">
                <a:solidFill>
                  <a:schemeClr val="bg1"/>
                </a:solidFill>
                <a:latin typeface="Segoe UI" panose="020B0502040204020203" pitchFamily="34" charset="0"/>
                <a:cs typeface="Segoe UI" panose="020B0502040204020203" pitchFamily="34" charset="0"/>
              </a:rPr>
              <a:t>CSV Files</a:t>
            </a:r>
          </a:p>
          <a:p>
            <a:pPr algn="l">
              <a:buSzPct val="90000"/>
              <a:defRPr/>
            </a:pPr>
            <a:r>
              <a:rPr lang="en-US" sz="1200" b="1">
                <a:solidFill>
                  <a:schemeClr val="bg1"/>
                </a:solidFill>
                <a:latin typeface="Segoe UI" panose="020B0502040204020203" pitchFamily="34" charset="0"/>
                <a:cs typeface="Segoe UI" panose="020B0502040204020203" pitchFamily="34" charset="0"/>
              </a:rPr>
              <a:t>(unstructured)</a:t>
            </a:r>
          </a:p>
        </p:txBody>
      </p:sp>
      <p:grpSp>
        <p:nvGrpSpPr>
          <p:cNvPr id="125" name="Group 124">
            <a:extLst>
              <a:ext uri="{FF2B5EF4-FFF2-40B4-BE49-F238E27FC236}">
                <a16:creationId xmlns:a16="http://schemas.microsoft.com/office/drawing/2014/main" id="{EFA74A1D-83EC-493B-92A6-398D918D630C}"/>
              </a:ext>
            </a:extLst>
          </p:cNvPr>
          <p:cNvGrpSpPr/>
          <p:nvPr/>
        </p:nvGrpSpPr>
        <p:grpSpPr>
          <a:xfrm>
            <a:off x="1215982" y="3282576"/>
            <a:ext cx="322314" cy="398378"/>
            <a:chOff x="592742" y="5535675"/>
            <a:chExt cx="320040" cy="320040"/>
          </a:xfrm>
        </p:grpSpPr>
        <p:pic>
          <p:nvPicPr>
            <p:cNvPr id="126" name="Picture 125">
              <a:extLst>
                <a:ext uri="{FF2B5EF4-FFF2-40B4-BE49-F238E27FC236}">
                  <a16:creationId xmlns:a16="http://schemas.microsoft.com/office/drawing/2014/main" id="{DC830A17-1A7C-4AD5-8ABF-4777B35F1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2" y="5535675"/>
              <a:ext cx="320040" cy="320040"/>
            </a:xfrm>
            <a:prstGeom prst="rect">
              <a:avLst/>
            </a:prstGeom>
          </p:spPr>
        </p:pic>
        <p:sp>
          <p:nvSpPr>
            <p:cNvPr id="127" name="Rectangle 126">
              <a:extLst>
                <a:ext uri="{FF2B5EF4-FFF2-40B4-BE49-F238E27FC236}">
                  <a16:creationId xmlns:a16="http://schemas.microsoft.com/office/drawing/2014/main" id="{49567D5B-9204-414C-87B2-A71FB9593708}"/>
                </a:ext>
              </a:extLst>
            </p:cNvPr>
            <p:cNvSpPr/>
            <p:nvPr/>
          </p:nvSpPr>
          <p:spPr bwMode="auto">
            <a:xfrm>
              <a:off x="652226" y="5609357"/>
              <a:ext cx="179005" cy="21688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6D0F1EA-4D82-0043-8B31-258F990316C2}"/>
              </a:ext>
            </a:extLst>
          </p:cNvPr>
          <p:cNvSpPr/>
          <p:nvPr/>
        </p:nvSpPr>
        <p:spPr bwMode="auto">
          <a:xfrm>
            <a:off x="4113224" y="1637812"/>
            <a:ext cx="4178573" cy="4774420"/>
          </a:xfrm>
          <a:prstGeom prst="rect">
            <a:avLst/>
          </a:prstGeom>
          <a:solidFill>
            <a:schemeClr val="bg1">
              <a:lumMod val="40000"/>
              <a:lumOff val="60000"/>
            </a:schemeClr>
          </a:solid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eaLnBrk="1" fontAlgn="auto" latinLnBrk="0" hangingPunct="1">
              <a:lnSpc>
                <a:spcPct val="100000"/>
              </a:lnSpc>
              <a:spcBef>
                <a:spcPct val="0"/>
              </a:spcBef>
              <a:spcAft>
                <a:spcPct val="35000"/>
              </a:spcAft>
              <a:buClrTx/>
              <a:buSzTx/>
              <a:buFontTx/>
              <a:buNone/>
              <a:tabLst/>
              <a:defRPr/>
            </a:pPr>
            <a:r>
              <a:rPr kumimoji="0" lang="en-US" sz="1200" b="1"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Analytics Engine</a:t>
            </a:r>
          </a:p>
        </p:txBody>
      </p:sp>
      <p:sp>
        <p:nvSpPr>
          <p:cNvPr id="79" name="Rectangle 78">
            <a:extLst>
              <a:ext uri="{FF2B5EF4-FFF2-40B4-BE49-F238E27FC236}">
                <a16:creationId xmlns:a16="http://schemas.microsoft.com/office/drawing/2014/main" id="{893E2BDD-AE95-564C-925D-13F37CF8E4CE}"/>
              </a:ext>
            </a:extLst>
          </p:cNvPr>
          <p:cNvSpPr/>
          <p:nvPr/>
        </p:nvSpPr>
        <p:spPr>
          <a:xfrm>
            <a:off x="8755629" y="4519584"/>
            <a:ext cx="1604927" cy="307777"/>
          </a:xfrm>
          <a:prstGeom prst="rect">
            <a:avLst/>
          </a:prstGeom>
        </p:spPr>
        <p:txBody>
          <a:bodyPr wrap="none">
            <a:spAutoFit/>
          </a:bodyPr>
          <a:lstStyle/>
          <a:p>
            <a:pPr>
              <a:spcAft>
                <a:spcPts val="306"/>
              </a:spcAft>
              <a:buSzPct val="90000"/>
              <a:defRPr/>
            </a:pPr>
            <a:r>
              <a:rPr lang="en-US" sz="1400" b="1" kern="0">
                <a:solidFill>
                  <a:schemeClr val="bg1"/>
                </a:solidFill>
                <a:latin typeface="Segoe UI" panose="020B0502040204020203" pitchFamily="34" charset="0"/>
                <a:ea typeface="MS PGothic" panose="020B0600070205080204" pitchFamily="34" charset="-128"/>
                <a:cs typeface="Segoe UI" panose="020B0502040204020203" pitchFamily="34" charset="0"/>
              </a:rPr>
              <a:t>Azure Blob Storage</a:t>
            </a:r>
          </a:p>
        </p:txBody>
      </p:sp>
      <p:pic>
        <p:nvPicPr>
          <p:cNvPr id="80" name="Picture 79">
            <a:extLst>
              <a:ext uri="{FF2B5EF4-FFF2-40B4-BE49-F238E27FC236}">
                <a16:creationId xmlns:a16="http://schemas.microsoft.com/office/drawing/2014/main" id="{E30E3534-87DE-974F-8937-4E836D6978E6}"/>
              </a:ext>
            </a:extLst>
          </p:cNvPr>
          <p:cNvPicPr>
            <a:picLocks noChangeAspect="1"/>
          </p:cNvPicPr>
          <p:nvPr/>
        </p:nvPicPr>
        <p:blipFill>
          <a:blip r:embed="rId3"/>
          <a:stretch>
            <a:fillRect/>
          </a:stretch>
        </p:blipFill>
        <p:spPr>
          <a:xfrm>
            <a:off x="9183968" y="3783401"/>
            <a:ext cx="748251" cy="754350"/>
          </a:xfrm>
          <a:prstGeom prst="rect">
            <a:avLst/>
          </a:prstGeom>
        </p:spPr>
      </p:pic>
      <p:sp>
        <p:nvSpPr>
          <p:cNvPr id="83" name="Rectangle 82">
            <a:extLst>
              <a:ext uri="{FF2B5EF4-FFF2-40B4-BE49-F238E27FC236}">
                <a16:creationId xmlns:a16="http://schemas.microsoft.com/office/drawing/2014/main" id="{1D09477F-53BC-4B4B-95A4-BCD369AD49D0}"/>
              </a:ext>
            </a:extLst>
          </p:cNvPr>
          <p:cNvSpPr/>
          <p:nvPr/>
        </p:nvSpPr>
        <p:spPr bwMode="auto">
          <a:xfrm>
            <a:off x="4282688" y="2170825"/>
            <a:ext cx="1808029" cy="4001375"/>
          </a:xfrm>
          <a:prstGeom prst="rect">
            <a:avLst/>
          </a:prstGeom>
          <a:solidFill>
            <a:schemeClr val="bg1">
              <a:lumMod val="20000"/>
              <a:lumOff val="80000"/>
            </a:schemeClr>
          </a:solid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eaLnBrk="1" fontAlgn="auto" latinLnBrk="0" hangingPunct="1">
              <a:lnSpc>
                <a:spcPct val="100000"/>
              </a:lnSpc>
              <a:spcBef>
                <a:spcPct val="0"/>
              </a:spcBef>
              <a:spcAft>
                <a:spcPct val="35000"/>
              </a:spcAft>
              <a:buClrTx/>
              <a:buSzTx/>
              <a:buFontTx/>
              <a:buNone/>
              <a:tabLst/>
              <a:defRPr/>
            </a:pPr>
            <a:r>
              <a:rPr kumimoji="0" lang="en-US" sz="1050" b="1"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Services</a:t>
            </a:r>
          </a:p>
        </p:txBody>
      </p:sp>
      <p:pic>
        <p:nvPicPr>
          <p:cNvPr id="5" name="Picture 4">
            <a:extLst>
              <a:ext uri="{FF2B5EF4-FFF2-40B4-BE49-F238E27FC236}">
                <a16:creationId xmlns:a16="http://schemas.microsoft.com/office/drawing/2014/main" id="{E0BE562B-C8D6-BA4A-A8FF-B258F9EA6D9A}"/>
              </a:ext>
            </a:extLst>
          </p:cNvPr>
          <p:cNvPicPr>
            <a:picLocks noChangeAspect="1"/>
          </p:cNvPicPr>
          <p:nvPr/>
        </p:nvPicPr>
        <p:blipFill>
          <a:blip r:embed="rId5"/>
          <a:stretch>
            <a:fillRect/>
          </a:stretch>
        </p:blipFill>
        <p:spPr>
          <a:xfrm>
            <a:off x="4759220" y="3553114"/>
            <a:ext cx="840079" cy="494841"/>
          </a:xfrm>
          <a:prstGeom prst="rect">
            <a:avLst/>
          </a:prstGeom>
        </p:spPr>
      </p:pic>
      <p:pic>
        <p:nvPicPr>
          <p:cNvPr id="75" name="Picture 74">
            <a:extLst>
              <a:ext uri="{FF2B5EF4-FFF2-40B4-BE49-F238E27FC236}">
                <a16:creationId xmlns:a16="http://schemas.microsoft.com/office/drawing/2014/main" id="{6E6C1159-8D49-7740-BB87-547DF7DEF650}"/>
              </a:ext>
            </a:extLst>
          </p:cNvPr>
          <p:cNvPicPr>
            <a:picLocks noChangeAspect="1"/>
          </p:cNvPicPr>
          <p:nvPr/>
        </p:nvPicPr>
        <p:blipFill>
          <a:blip r:embed="rId5"/>
          <a:stretch>
            <a:fillRect/>
          </a:stretch>
        </p:blipFill>
        <p:spPr>
          <a:xfrm>
            <a:off x="4773073" y="4522906"/>
            <a:ext cx="840079" cy="494841"/>
          </a:xfrm>
          <a:prstGeom prst="rect">
            <a:avLst/>
          </a:prstGeom>
        </p:spPr>
      </p:pic>
      <p:pic>
        <p:nvPicPr>
          <p:cNvPr id="7" name="Graphic 6" descr="Paper">
            <a:extLst>
              <a:ext uri="{FF2B5EF4-FFF2-40B4-BE49-F238E27FC236}">
                <a16:creationId xmlns:a16="http://schemas.microsoft.com/office/drawing/2014/main" id="{7A5F91E8-398A-D34A-A29C-7D030C0095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9391" y="2518555"/>
            <a:ext cx="514622" cy="514622"/>
          </a:xfrm>
          <a:prstGeom prst="rect">
            <a:avLst/>
          </a:prstGeom>
        </p:spPr>
      </p:pic>
      <p:sp>
        <p:nvSpPr>
          <p:cNvPr id="84" name="Rectangle 83">
            <a:extLst>
              <a:ext uri="{FF2B5EF4-FFF2-40B4-BE49-F238E27FC236}">
                <a16:creationId xmlns:a16="http://schemas.microsoft.com/office/drawing/2014/main" id="{E7B3E43D-5D85-F64B-9DAC-B46C327F4F99}"/>
              </a:ext>
            </a:extLst>
          </p:cNvPr>
          <p:cNvSpPr/>
          <p:nvPr/>
        </p:nvSpPr>
        <p:spPr>
          <a:xfrm>
            <a:off x="4670265" y="4097179"/>
            <a:ext cx="968535" cy="246221"/>
          </a:xfrm>
          <a:prstGeom prst="rect">
            <a:avLst/>
          </a:prstGeom>
        </p:spPr>
        <p:txBody>
          <a:bodyPr wrap="none">
            <a:spAutoFit/>
          </a:bodyPr>
          <a:lstStyle/>
          <a:p>
            <a:pPr>
              <a:spcAft>
                <a:spcPts val="306"/>
              </a:spcAft>
              <a:buSzPct val="90000"/>
              <a:defRPr/>
            </a:pPr>
            <a:r>
              <a:rPr lang="en-US" sz="1000" b="1" kern="0">
                <a:solidFill>
                  <a:schemeClr val="bg1"/>
                </a:solidFill>
                <a:latin typeface="Segoe UI" panose="020B0502040204020203" pitchFamily="34" charset="0"/>
                <a:ea typeface="MS PGothic" panose="020B0600070205080204" pitchFamily="34" charset="-128"/>
                <a:cs typeface="Segoe UI" panose="020B0502040204020203" pitchFamily="34" charset="0"/>
              </a:rPr>
              <a:t>Speech-to-text</a:t>
            </a:r>
          </a:p>
        </p:txBody>
      </p:sp>
      <p:sp>
        <p:nvSpPr>
          <p:cNvPr id="85" name="Rectangle 84">
            <a:extLst>
              <a:ext uri="{FF2B5EF4-FFF2-40B4-BE49-F238E27FC236}">
                <a16:creationId xmlns:a16="http://schemas.microsoft.com/office/drawing/2014/main" id="{48B0D488-38D0-B447-AD42-E48EA56A677A}"/>
              </a:ext>
            </a:extLst>
          </p:cNvPr>
          <p:cNvSpPr/>
          <p:nvPr/>
        </p:nvSpPr>
        <p:spPr>
          <a:xfrm>
            <a:off x="4694884" y="5087778"/>
            <a:ext cx="928459" cy="246221"/>
          </a:xfrm>
          <a:prstGeom prst="rect">
            <a:avLst/>
          </a:prstGeom>
        </p:spPr>
        <p:txBody>
          <a:bodyPr wrap="none">
            <a:spAutoFit/>
          </a:bodyPr>
          <a:lstStyle/>
          <a:p>
            <a:pPr>
              <a:spcAft>
                <a:spcPts val="306"/>
              </a:spcAft>
              <a:buSzPct val="90000"/>
              <a:defRPr/>
            </a:pPr>
            <a:r>
              <a:rPr lang="en-US" sz="1000" b="1" kern="0">
                <a:solidFill>
                  <a:schemeClr val="bg1"/>
                </a:solidFill>
                <a:latin typeface="Segoe UI" panose="020B0502040204020203" pitchFamily="34" charset="0"/>
                <a:ea typeface="MS PGothic" panose="020B0600070205080204" pitchFamily="34" charset="-128"/>
                <a:cs typeface="Segoe UI" panose="020B0502040204020203" pitchFamily="34" charset="0"/>
              </a:rPr>
              <a:t>Text Analytics</a:t>
            </a:r>
          </a:p>
        </p:txBody>
      </p:sp>
      <p:cxnSp>
        <p:nvCxnSpPr>
          <p:cNvPr id="87" name="Connector: Elbow 71">
            <a:extLst>
              <a:ext uri="{FF2B5EF4-FFF2-40B4-BE49-F238E27FC236}">
                <a16:creationId xmlns:a16="http://schemas.microsoft.com/office/drawing/2014/main" id="{DD34A223-B5A8-4A4D-B4CD-27A8CC4FCEDC}"/>
              </a:ext>
            </a:extLst>
          </p:cNvPr>
          <p:cNvCxnSpPr>
            <a:cxnSpLocks/>
            <a:stCxn id="89" idx="3"/>
            <a:endCxn id="83" idx="1"/>
          </p:cNvCxnSpPr>
          <p:nvPr/>
        </p:nvCxnSpPr>
        <p:spPr>
          <a:xfrm>
            <a:off x="3367278" y="4147188"/>
            <a:ext cx="915410" cy="24325"/>
          </a:xfrm>
          <a:prstGeom prst="bentConnector3">
            <a:avLst>
              <a:gd name="adj1" fmla="val 50000"/>
            </a:avLst>
          </a:prstGeom>
          <a:noFill/>
          <a:ln w="38100" cap="flat" cmpd="sng" algn="ctr">
            <a:solidFill>
              <a:srgbClr val="FF0000"/>
            </a:solidFill>
            <a:prstDash val="dash"/>
            <a:headEnd type="none"/>
            <a:tailEnd type="triangle"/>
          </a:ln>
          <a:effectLst/>
        </p:spPr>
      </p:cxnSp>
      <p:cxnSp>
        <p:nvCxnSpPr>
          <p:cNvPr id="132" name="Connector: Elbow 71">
            <a:extLst>
              <a:ext uri="{FF2B5EF4-FFF2-40B4-BE49-F238E27FC236}">
                <a16:creationId xmlns:a16="http://schemas.microsoft.com/office/drawing/2014/main" id="{AF7FFC17-42EF-3F4F-A9CF-016C3E75C1B0}"/>
              </a:ext>
            </a:extLst>
          </p:cNvPr>
          <p:cNvCxnSpPr>
            <a:cxnSpLocks/>
            <a:stCxn id="134" idx="3"/>
            <a:endCxn id="80" idx="1"/>
          </p:cNvCxnSpPr>
          <p:nvPr/>
        </p:nvCxnSpPr>
        <p:spPr>
          <a:xfrm flipV="1">
            <a:off x="8101468" y="4160576"/>
            <a:ext cx="1082500" cy="10937"/>
          </a:xfrm>
          <a:prstGeom prst="bentConnector3">
            <a:avLst>
              <a:gd name="adj1" fmla="val 50000"/>
            </a:avLst>
          </a:prstGeom>
          <a:noFill/>
          <a:ln w="38100" cap="flat" cmpd="sng" algn="ctr">
            <a:solidFill>
              <a:srgbClr val="FF0000"/>
            </a:solidFill>
            <a:prstDash val="dash"/>
            <a:headEnd type="none"/>
            <a:tailEnd type="triangle"/>
          </a:ln>
          <a:effectLst/>
        </p:spPr>
      </p:cxnSp>
      <p:cxnSp>
        <p:nvCxnSpPr>
          <p:cNvPr id="133" name="Straight Arrow Connector 132">
            <a:extLst>
              <a:ext uri="{FF2B5EF4-FFF2-40B4-BE49-F238E27FC236}">
                <a16:creationId xmlns:a16="http://schemas.microsoft.com/office/drawing/2014/main" id="{E9EDCDFE-94D1-7F4C-BB24-84A6808B8EC0}"/>
              </a:ext>
            </a:extLst>
          </p:cNvPr>
          <p:cNvCxnSpPr>
            <a:cxnSpLocks/>
            <a:stCxn id="83" idx="3"/>
            <a:endCxn id="134" idx="1"/>
          </p:cNvCxnSpPr>
          <p:nvPr/>
        </p:nvCxnSpPr>
        <p:spPr>
          <a:xfrm>
            <a:off x="6090717" y="4171513"/>
            <a:ext cx="202722" cy="0"/>
          </a:xfrm>
          <a:prstGeom prst="straightConnector1">
            <a:avLst/>
          </a:prstGeom>
          <a:noFill/>
          <a:ln w="38100" cap="flat" cmpd="sng" algn="ctr">
            <a:solidFill>
              <a:srgbClr val="FF0000"/>
            </a:solidFill>
            <a:prstDash val="dash"/>
            <a:headEnd type="none"/>
            <a:tailEnd type="triangle"/>
          </a:ln>
          <a:effectLst/>
        </p:spPr>
      </p:cxnSp>
      <p:sp>
        <p:nvSpPr>
          <p:cNvPr id="134" name="Rectangle 133">
            <a:extLst>
              <a:ext uri="{FF2B5EF4-FFF2-40B4-BE49-F238E27FC236}">
                <a16:creationId xmlns:a16="http://schemas.microsoft.com/office/drawing/2014/main" id="{2B532E9D-C1FC-D943-BA80-C2617F10272A}"/>
              </a:ext>
            </a:extLst>
          </p:cNvPr>
          <p:cNvSpPr/>
          <p:nvPr/>
        </p:nvSpPr>
        <p:spPr bwMode="auto">
          <a:xfrm>
            <a:off x="6293439" y="2170825"/>
            <a:ext cx="1808029" cy="4001375"/>
          </a:xfrm>
          <a:prstGeom prst="rect">
            <a:avLst/>
          </a:prstGeom>
          <a:solidFill>
            <a:schemeClr val="bg1">
              <a:lumMod val="20000"/>
              <a:lumOff val="80000"/>
            </a:schemeClr>
          </a:solid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eaLnBrk="1" fontAlgn="auto" latinLnBrk="0" hangingPunct="1">
              <a:lnSpc>
                <a:spcPct val="100000"/>
              </a:lnSpc>
              <a:spcBef>
                <a:spcPct val="0"/>
              </a:spcBef>
              <a:spcAft>
                <a:spcPct val="35000"/>
              </a:spcAft>
              <a:buClrTx/>
              <a:buSzTx/>
              <a:buFontTx/>
              <a:buNone/>
              <a:tabLst/>
              <a:defRPr/>
            </a:pPr>
            <a:r>
              <a:rPr kumimoji="0" lang="en-US" sz="1050" b="1"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Content</a:t>
            </a:r>
          </a:p>
        </p:txBody>
      </p:sp>
      <p:pic>
        <p:nvPicPr>
          <p:cNvPr id="137" name="Graphic 136" descr="Table">
            <a:extLst>
              <a:ext uri="{FF2B5EF4-FFF2-40B4-BE49-F238E27FC236}">
                <a16:creationId xmlns:a16="http://schemas.microsoft.com/office/drawing/2014/main" id="{97F1A6DE-BBA5-164D-A7A1-4996196446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51843" y="3276600"/>
            <a:ext cx="914400" cy="914400"/>
          </a:xfrm>
          <a:prstGeom prst="rect">
            <a:avLst/>
          </a:prstGeom>
        </p:spPr>
      </p:pic>
      <p:sp>
        <p:nvSpPr>
          <p:cNvPr id="138" name="Rectangle 137">
            <a:extLst>
              <a:ext uri="{FF2B5EF4-FFF2-40B4-BE49-F238E27FC236}">
                <a16:creationId xmlns:a16="http://schemas.microsoft.com/office/drawing/2014/main" id="{5DE92392-F3E5-7D4E-A932-8C66B1C3DFD0}"/>
              </a:ext>
            </a:extLst>
          </p:cNvPr>
          <p:cNvSpPr/>
          <p:nvPr/>
        </p:nvSpPr>
        <p:spPr>
          <a:xfrm>
            <a:off x="6914665" y="4028426"/>
            <a:ext cx="638316" cy="469359"/>
          </a:xfrm>
          <a:prstGeom prst="rect">
            <a:avLst/>
          </a:prstGeom>
        </p:spPr>
        <p:txBody>
          <a:bodyPr wrap="none">
            <a:spAutoFit/>
          </a:bodyPr>
          <a:lstStyle/>
          <a:p>
            <a:pPr algn="ctr">
              <a:spcAft>
                <a:spcPts val="306"/>
              </a:spcAft>
              <a:buSzPct val="90000"/>
              <a:defRPr/>
            </a:pPr>
            <a:r>
              <a:rPr lang="en-US" sz="1100" b="1" kern="0">
                <a:solidFill>
                  <a:schemeClr val="bg1"/>
                </a:solidFill>
                <a:latin typeface="Segoe UI" panose="020B0502040204020203" pitchFamily="34" charset="0"/>
                <a:ea typeface="MS PGothic" panose="020B0600070205080204" pitchFamily="34" charset="-128"/>
                <a:cs typeface="Segoe UI" panose="020B0502040204020203" pitchFamily="34" charset="0"/>
              </a:rPr>
              <a:t>Output </a:t>
            </a:r>
          </a:p>
          <a:p>
            <a:pPr algn="ctr">
              <a:spcAft>
                <a:spcPts val="306"/>
              </a:spcAft>
              <a:buSzPct val="90000"/>
              <a:defRPr/>
            </a:pPr>
            <a:r>
              <a:rPr lang="en-US" sz="1100" b="1" kern="0">
                <a:solidFill>
                  <a:schemeClr val="bg1"/>
                </a:solidFill>
                <a:latin typeface="Segoe UI" panose="020B0502040204020203" pitchFamily="34" charset="0"/>
                <a:ea typeface="MS PGothic" panose="020B0600070205080204" pitchFamily="34" charset="-128"/>
                <a:cs typeface="Segoe UI" panose="020B0502040204020203" pitchFamily="34" charset="0"/>
              </a:rPr>
              <a:t>Table</a:t>
            </a:r>
          </a:p>
        </p:txBody>
      </p:sp>
      <p:sp>
        <p:nvSpPr>
          <p:cNvPr id="141" name="Rectangle 140">
            <a:extLst>
              <a:ext uri="{FF2B5EF4-FFF2-40B4-BE49-F238E27FC236}">
                <a16:creationId xmlns:a16="http://schemas.microsoft.com/office/drawing/2014/main" id="{77AD986B-618F-4840-8F42-7C1A05B9F465}"/>
              </a:ext>
            </a:extLst>
          </p:cNvPr>
          <p:cNvSpPr/>
          <p:nvPr/>
        </p:nvSpPr>
        <p:spPr>
          <a:xfrm>
            <a:off x="4611865" y="3058137"/>
            <a:ext cx="1149674" cy="246221"/>
          </a:xfrm>
          <a:prstGeom prst="rect">
            <a:avLst/>
          </a:prstGeom>
        </p:spPr>
        <p:txBody>
          <a:bodyPr wrap="none">
            <a:spAutoFit/>
          </a:bodyPr>
          <a:lstStyle/>
          <a:p>
            <a:pPr>
              <a:spcAft>
                <a:spcPts val="306"/>
              </a:spcAft>
              <a:buSzPct val="90000"/>
              <a:defRPr/>
            </a:pPr>
            <a:r>
              <a:rPr lang="en-US" sz="1000" b="1" kern="0">
                <a:solidFill>
                  <a:schemeClr val="bg1"/>
                </a:solidFill>
                <a:latin typeface="Segoe UI" panose="020B0502040204020203" pitchFamily="34" charset="0"/>
                <a:ea typeface="MS PGothic" panose="020B0600070205080204" pitchFamily="34" charset="-128"/>
                <a:cs typeface="Segoe UI" panose="020B0502040204020203" pitchFamily="34" charset="0"/>
              </a:rPr>
              <a:t>Custom Notebook</a:t>
            </a:r>
          </a:p>
        </p:txBody>
      </p:sp>
      <p:cxnSp>
        <p:nvCxnSpPr>
          <p:cNvPr id="142" name="Connector: Elbow 71">
            <a:extLst>
              <a:ext uri="{FF2B5EF4-FFF2-40B4-BE49-F238E27FC236}">
                <a16:creationId xmlns:a16="http://schemas.microsoft.com/office/drawing/2014/main" id="{3A4E4573-A92F-154B-9F1E-CE75B3C763E2}"/>
              </a:ext>
            </a:extLst>
          </p:cNvPr>
          <p:cNvCxnSpPr>
            <a:cxnSpLocks/>
            <a:stCxn id="144" idx="2"/>
            <a:endCxn id="89" idx="1"/>
          </p:cNvCxnSpPr>
          <p:nvPr/>
        </p:nvCxnSpPr>
        <p:spPr>
          <a:xfrm rot="16200000" flipH="1">
            <a:off x="1459739" y="3014458"/>
            <a:ext cx="1325525" cy="939933"/>
          </a:xfrm>
          <a:prstGeom prst="bentConnector2">
            <a:avLst/>
          </a:prstGeom>
          <a:noFill/>
          <a:ln w="38100" cap="flat" cmpd="sng" algn="ctr">
            <a:solidFill>
              <a:srgbClr val="FF0000"/>
            </a:solidFill>
            <a:prstDash val="dash"/>
            <a:headEnd type="none"/>
            <a:tailEnd type="triangle"/>
          </a:ln>
          <a:effectLst/>
        </p:spPr>
      </p:cxnSp>
      <p:pic>
        <p:nvPicPr>
          <p:cNvPr id="144" name="Graphic 143" descr="Internet">
            <a:extLst>
              <a:ext uri="{FF2B5EF4-FFF2-40B4-BE49-F238E27FC236}">
                <a16:creationId xmlns:a16="http://schemas.microsoft.com/office/drawing/2014/main" id="{83F01924-5D75-A646-ABF8-74EA653EB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95335" y="1907263"/>
            <a:ext cx="914400" cy="914400"/>
          </a:xfrm>
          <a:prstGeom prst="rect">
            <a:avLst/>
          </a:prstGeom>
        </p:spPr>
      </p:pic>
      <p:pic>
        <p:nvPicPr>
          <p:cNvPr id="145" name="Graphic 144" descr="Internet">
            <a:extLst>
              <a:ext uri="{FF2B5EF4-FFF2-40B4-BE49-F238E27FC236}">
                <a16:creationId xmlns:a16="http://schemas.microsoft.com/office/drawing/2014/main" id="{9C255538-943D-3840-8434-63B9D34724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6399" y="5497832"/>
            <a:ext cx="914400" cy="914400"/>
          </a:xfrm>
          <a:prstGeom prst="rect">
            <a:avLst/>
          </a:prstGeom>
        </p:spPr>
      </p:pic>
      <p:pic>
        <p:nvPicPr>
          <p:cNvPr id="146" name="Picture 145">
            <a:extLst>
              <a:ext uri="{FF2B5EF4-FFF2-40B4-BE49-F238E27FC236}">
                <a16:creationId xmlns:a16="http://schemas.microsoft.com/office/drawing/2014/main" id="{E1B5E2AE-B1E4-2243-8992-6118F6C8FA60}"/>
              </a:ext>
            </a:extLst>
          </p:cNvPr>
          <p:cNvPicPr>
            <a:picLocks noChangeAspect="1"/>
          </p:cNvPicPr>
          <p:nvPr/>
        </p:nvPicPr>
        <p:blipFill>
          <a:blip r:embed="rId12"/>
          <a:stretch>
            <a:fillRect/>
          </a:stretch>
        </p:blipFill>
        <p:spPr>
          <a:xfrm>
            <a:off x="250264" y="1825060"/>
            <a:ext cx="914401" cy="914401"/>
          </a:xfrm>
          <a:prstGeom prst="rect">
            <a:avLst/>
          </a:prstGeom>
        </p:spPr>
      </p:pic>
      <p:cxnSp>
        <p:nvCxnSpPr>
          <p:cNvPr id="153" name="Straight Arrow Connector 152">
            <a:extLst>
              <a:ext uri="{FF2B5EF4-FFF2-40B4-BE49-F238E27FC236}">
                <a16:creationId xmlns:a16="http://schemas.microsoft.com/office/drawing/2014/main" id="{1106C190-2B90-344C-B110-8779BD850993}"/>
              </a:ext>
            </a:extLst>
          </p:cNvPr>
          <p:cNvCxnSpPr>
            <a:cxnSpLocks/>
            <a:endCxn id="145" idx="0"/>
          </p:cNvCxnSpPr>
          <p:nvPr/>
        </p:nvCxnSpPr>
        <p:spPr>
          <a:xfrm>
            <a:off x="11291343" y="4885179"/>
            <a:ext cx="12256" cy="612653"/>
          </a:xfrm>
          <a:prstGeom prst="straightConnector1">
            <a:avLst/>
          </a:prstGeom>
          <a:noFill/>
          <a:ln w="38100" cap="flat" cmpd="sng" algn="ctr">
            <a:solidFill>
              <a:srgbClr val="FF0000"/>
            </a:solidFill>
            <a:prstDash val="dash"/>
            <a:headEnd type="none"/>
            <a:tailEnd type="triangle"/>
          </a:ln>
          <a:effectLst/>
        </p:spPr>
      </p:cxnSp>
      <p:pic>
        <p:nvPicPr>
          <p:cNvPr id="4" name="Picture 3">
            <a:extLst>
              <a:ext uri="{FF2B5EF4-FFF2-40B4-BE49-F238E27FC236}">
                <a16:creationId xmlns:a16="http://schemas.microsoft.com/office/drawing/2014/main" id="{6A1467F7-AAA7-554F-93D1-D796973AB698}"/>
              </a:ext>
            </a:extLst>
          </p:cNvPr>
          <p:cNvPicPr>
            <a:picLocks noChangeAspect="1"/>
          </p:cNvPicPr>
          <p:nvPr/>
        </p:nvPicPr>
        <p:blipFill>
          <a:blip r:embed="rId13"/>
          <a:stretch>
            <a:fillRect/>
          </a:stretch>
        </p:blipFill>
        <p:spPr>
          <a:xfrm>
            <a:off x="954255" y="1744506"/>
            <a:ext cx="321634" cy="321634"/>
          </a:xfrm>
          <a:prstGeom prst="rect">
            <a:avLst/>
          </a:prstGeom>
        </p:spPr>
      </p:pic>
      <p:pic>
        <p:nvPicPr>
          <p:cNvPr id="39" name="Picture 38">
            <a:extLst>
              <a:ext uri="{FF2B5EF4-FFF2-40B4-BE49-F238E27FC236}">
                <a16:creationId xmlns:a16="http://schemas.microsoft.com/office/drawing/2014/main" id="{65EED61A-4A99-F24C-ABDB-63302249E6CB}"/>
              </a:ext>
            </a:extLst>
          </p:cNvPr>
          <p:cNvPicPr>
            <a:picLocks noChangeAspect="1"/>
          </p:cNvPicPr>
          <p:nvPr/>
        </p:nvPicPr>
        <p:blipFill>
          <a:blip r:embed="rId14"/>
          <a:stretch>
            <a:fillRect/>
          </a:stretch>
        </p:blipFill>
        <p:spPr>
          <a:xfrm>
            <a:off x="1161117" y="3867903"/>
            <a:ext cx="397505" cy="397505"/>
          </a:xfrm>
          <a:prstGeom prst="rect">
            <a:avLst/>
          </a:prstGeom>
        </p:spPr>
      </p:pic>
      <p:sp>
        <p:nvSpPr>
          <p:cNvPr id="40" name="TextBox 39">
            <a:extLst>
              <a:ext uri="{FF2B5EF4-FFF2-40B4-BE49-F238E27FC236}">
                <a16:creationId xmlns:a16="http://schemas.microsoft.com/office/drawing/2014/main" id="{F8000676-AA7D-7E4A-B60E-B110B0093B9C}"/>
              </a:ext>
            </a:extLst>
          </p:cNvPr>
          <p:cNvSpPr txBox="1"/>
          <p:nvPr/>
        </p:nvSpPr>
        <p:spPr>
          <a:xfrm>
            <a:off x="177932" y="3897076"/>
            <a:ext cx="1087198"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buSzPct val="90000"/>
              <a:defRPr/>
            </a:pPr>
            <a:r>
              <a:rPr lang="en-US" sz="1000" b="1">
                <a:solidFill>
                  <a:schemeClr val="bg1"/>
                </a:solidFill>
                <a:latin typeface="Segoe UI" panose="020B0502040204020203" pitchFamily="34" charset="0"/>
                <a:cs typeface="Segoe UI" panose="020B0502040204020203" pitchFamily="34" charset="0"/>
              </a:rPr>
              <a:t>Audio files</a:t>
            </a:r>
          </a:p>
          <a:p>
            <a:pPr algn="l">
              <a:buSzPct val="90000"/>
              <a:defRPr/>
            </a:pPr>
            <a:r>
              <a:rPr lang="en-US" sz="1000" b="1">
                <a:solidFill>
                  <a:schemeClr val="bg1"/>
                </a:solidFill>
                <a:latin typeface="Segoe UI" panose="020B0502040204020203" pitchFamily="34" charset="0"/>
                <a:cs typeface="Segoe UI" panose="020B0502040204020203" pitchFamily="34" charset="0"/>
              </a:rPr>
              <a:t>(unstructured)</a:t>
            </a:r>
          </a:p>
        </p:txBody>
      </p:sp>
      <p:pic>
        <p:nvPicPr>
          <p:cNvPr id="45" name="Picture 44">
            <a:extLst>
              <a:ext uri="{FF2B5EF4-FFF2-40B4-BE49-F238E27FC236}">
                <a16:creationId xmlns:a16="http://schemas.microsoft.com/office/drawing/2014/main" id="{65CE9EE5-0B7A-0842-A51A-F864371EB66C}"/>
              </a:ext>
            </a:extLst>
          </p:cNvPr>
          <p:cNvPicPr>
            <a:picLocks noChangeAspect="1"/>
          </p:cNvPicPr>
          <p:nvPr/>
        </p:nvPicPr>
        <p:blipFill>
          <a:blip r:embed="rId5"/>
          <a:stretch>
            <a:fillRect/>
          </a:stretch>
        </p:blipFill>
        <p:spPr>
          <a:xfrm>
            <a:off x="4773073" y="5421524"/>
            <a:ext cx="840079" cy="494841"/>
          </a:xfrm>
          <a:prstGeom prst="rect">
            <a:avLst/>
          </a:prstGeom>
        </p:spPr>
      </p:pic>
      <p:sp>
        <p:nvSpPr>
          <p:cNvPr id="46" name="Rectangle 45">
            <a:extLst>
              <a:ext uri="{FF2B5EF4-FFF2-40B4-BE49-F238E27FC236}">
                <a16:creationId xmlns:a16="http://schemas.microsoft.com/office/drawing/2014/main" id="{AEAEB9ED-DC32-CB41-8955-0F1405035898}"/>
              </a:ext>
            </a:extLst>
          </p:cNvPr>
          <p:cNvSpPr/>
          <p:nvPr/>
        </p:nvSpPr>
        <p:spPr>
          <a:xfrm>
            <a:off x="4984561" y="5953983"/>
            <a:ext cx="417102" cy="246221"/>
          </a:xfrm>
          <a:prstGeom prst="rect">
            <a:avLst/>
          </a:prstGeom>
        </p:spPr>
        <p:txBody>
          <a:bodyPr wrap="none">
            <a:spAutoFit/>
          </a:bodyPr>
          <a:lstStyle/>
          <a:p>
            <a:pPr>
              <a:spcAft>
                <a:spcPts val="306"/>
              </a:spcAft>
              <a:buSzPct val="90000"/>
              <a:defRPr/>
            </a:pPr>
            <a:r>
              <a:rPr lang="en-US" sz="1000" b="1" kern="0">
                <a:solidFill>
                  <a:schemeClr val="bg1"/>
                </a:solidFill>
                <a:latin typeface="Segoe UI" panose="020B0502040204020203" pitchFamily="34" charset="0"/>
                <a:ea typeface="MS PGothic" panose="020B0600070205080204" pitchFamily="34" charset="-128"/>
                <a:cs typeface="Segoe UI" panose="020B0502040204020203" pitchFamily="34" charset="0"/>
              </a:rPr>
              <a:t>LUIS</a:t>
            </a:r>
          </a:p>
        </p:txBody>
      </p:sp>
      <p:pic>
        <p:nvPicPr>
          <p:cNvPr id="49" name="Picture 48">
            <a:extLst>
              <a:ext uri="{FF2B5EF4-FFF2-40B4-BE49-F238E27FC236}">
                <a16:creationId xmlns:a16="http://schemas.microsoft.com/office/drawing/2014/main" id="{9BF6E3C0-3F68-E947-AF30-DCBCAB3E290B}"/>
              </a:ext>
            </a:extLst>
          </p:cNvPr>
          <p:cNvPicPr>
            <a:picLocks noChangeAspect="1"/>
          </p:cNvPicPr>
          <p:nvPr/>
        </p:nvPicPr>
        <p:blipFill>
          <a:blip r:embed="rId15"/>
          <a:stretch>
            <a:fillRect/>
          </a:stretch>
        </p:blipFill>
        <p:spPr>
          <a:xfrm>
            <a:off x="10942708" y="3783401"/>
            <a:ext cx="721782" cy="721782"/>
          </a:xfrm>
          <a:prstGeom prst="rect">
            <a:avLst/>
          </a:prstGeom>
        </p:spPr>
      </p:pic>
      <p:sp>
        <p:nvSpPr>
          <p:cNvPr id="51" name="Rectangle 50">
            <a:extLst>
              <a:ext uri="{FF2B5EF4-FFF2-40B4-BE49-F238E27FC236}">
                <a16:creationId xmlns:a16="http://schemas.microsoft.com/office/drawing/2014/main" id="{82AB6CE4-E4D3-7249-97F5-34289D874F5F}"/>
              </a:ext>
            </a:extLst>
          </p:cNvPr>
          <p:cNvSpPr/>
          <p:nvPr/>
        </p:nvSpPr>
        <p:spPr>
          <a:xfrm>
            <a:off x="10897077" y="4462549"/>
            <a:ext cx="813043" cy="307777"/>
          </a:xfrm>
          <a:prstGeom prst="rect">
            <a:avLst/>
          </a:prstGeom>
        </p:spPr>
        <p:txBody>
          <a:bodyPr wrap="none">
            <a:spAutoFit/>
          </a:bodyPr>
          <a:lstStyle/>
          <a:p>
            <a:pPr>
              <a:spcAft>
                <a:spcPts val="306"/>
              </a:spcAft>
              <a:buSzPct val="90000"/>
              <a:defRPr/>
            </a:pPr>
            <a:r>
              <a:rPr lang="en-US" sz="1400" b="1" kern="0" err="1">
                <a:solidFill>
                  <a:schemeClr val="bg1"/>
                </a:solidFill>
                <a:latin typeface="Segoe UI" panose="020B0502040204020203" pitchFamily="34" charset="0"/>
                <a:ea typeface="MS PGothic" panose="020B0600070205080204" pitchFamily="34" charset="-128"/>
                <a:cs typeface="Segoe UI" panose="020B0502040204020203" pitchFamily="34" charset="0"/>
              </a:rPr>
              <a:t>PowerBI</a:t>
            </a:r>
            <a:endParaRPr lang="en-US" sz="1400" b="1" kern="0">
              <a:solidFill>
                <a:schemeClr val="bg1"/>
              </a:solidFill>
              <a:latin typeface="Segoe UI" panose="020B0502040204020203" pitchFamily="34" charset="0"/>
              <a:ea typeface="MS PGothic" panose="020B0600070205080204" pitchFamily="34" charset="-128"/>
              <a:cs typeface="Segoe UI" panose="020B0502040204020203" pitchFamily="34" charset="0"/>
            </a:endParaRPr>
          </a:p>
        </p:txBody>
      </p:sp>
    </p:spTree>
    <p:extLst>
      <p:ext uri="{BB962C8B-B14F-4D97-AF65-F5344CB8AC3E}">
        <p14:creationId xmlns:p14="http://schemas.microsoft.com/office/powerpoint/2010/main" val="2234027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6E97-8F63-5040-AB0A-643ACCEB024C}"/>
              </a:ext>
            </a:extLst>
          </p:cNvPr>
          <p:cNvSpPr>
            <a:spLocks noGrp="1"/>
          </p:cNvSpPr>
          <p:nvPr>
            <p:ph type="title"/>
          </p:nvPr>
        </p:nvSpPr>
        <p:spPr/>
        <p:txBody>
          <a:bodyPr/>
          <a:lstStyle/>
          <a:p>
            <a:r>
              <a:rPr lang="en-US"/>
              <a:t>Output Content</a:t>
            </a:r>
          </a:p>
        </p:txBody>
      </p:sp>
      <p:graphicFrame>
        <p:nvGraphicFramePr>
          <p:cNvPr id="6" name="Table 5">
            <a:extLst>
              <a:ext uri="{FF2B5EF4-FFF2-40B4-BE49-F238E27FC236}">
                <a16:creationId xmlns:a16="http://schemas.microsoft.com/office/drawing/2014/main" id="{A6B16AAA-39CC-0949-A26B-BF7591B391D7}"/>
              </a:ext>
            </a:extLst>
          </p:cNvPr>
          <p:cNvGraphicFramePr>
            <a:graphicFrameLocks noGrp="1"/>
          </p:cNvGraphicFramePr>
          <p:nvPr>
            <p:extLst>
              <p:ext uri="{D42A27DB-BD31-4B8C-83A1-F6EECF244321}">
                <p14:modId xmlns:p14="http://schemas.microsoft.com/office/powerpoint/2010/main" val="2668937823"/>
              </p:ext>
            </p:extLst>
          </p:nvPr>
        </p:nvGraphicFramePr>
        <p:xfrm>
          <a:off x="154289" y="2629845"/>
          <a:ext cx="11429999" cy="2528062"/>
        </p:xfrm>
        <a:graphic>
          <a:graphicData uri="http://schemas.openxmlformats.org/drawingml/2006/table">
            <a:tbl>
              <a:tblPr firstRow="1" bandRow="1">
                <a:tableStyleId>{5C22544A-7EE6-4342-B048-85BDC9FD1C3A}</a:tableStyleId>
              </a:tblPr>
              <a:tblGrid>
                <a:gridCol w="1632857">
                  <a:extLst>
                    <a:ext uri="{9D8B030D-6E8A-4147-A177-3AD203B41FA5}">
                      <a16:colId xmlns:a16="http://schemas.microsoft.com/office/drawing/2014/main" val="3564165191"/>
                    </a:ext>
                  </a:extLst>
                </a:gridCol>
                <a:gridCol w="1632857">
                  <a:extLst>
                    <a:ext uri="{9D8B030D-6E8A-4147-A177-3AD203B41FA5}">
                      <a16:colId xmlns:a16="http://schemas.microsoft.com/office/drawing/2014/main" val="1645383067"/>
                    </a:ext>
                  </a:extLst>
                </a:gridCol>
                <a:gridCol w="1632857">
                  <a:extLst>
                    <a:ext uri="{9D8B030D-6E8A-4147-A177-3AD203B41FA5}">
                      <a16:colId xmlns:a16="http://schemas.microsoft.com/office/drawing/2014/main" val="1950662872"/>
                    </a:ext>
                  </a:extLst>
                </a:gridCol>
                <a:gridCol w="1632857">
                  <a:extLst>
                    <a:ext uri="{9D8B030D-6E8A-4147-A177-3AD203B41FA5}">
                      <a16:colId xmlns:a16="http://schemas.microsoft.com/office/drawing/2014/main" val="3298042527"/>
                    </a:ext>
                  </a:extLst>
                </a:gridCol>
                <a:gridCol w="1632857">
                  <a:extLst>
                    <a:ext uri="{9D8B030D-6E8A-4147-A177-3AD203B41FA5}">
                      <a16:colId xmlns:a16="http://schemas.microsoft.com/office/drawing/2014/main" val="3125189484"/>
                    </a:ext>
                  </a:extLst>
                </a:gridCol>
                <a:gridCol w="1632857">
                  <a:extLst>
                    <a:ext uri="{9D8B030D-6E8A-4147-A177-3AD203B41FA5}">
                      <a16:colId xmlns:a16="http://schemas.microsoft.com/office/drawing/2014/main" val="1040903613"/>
                    </a:ext>
                  </a:extLst>
                </a:gridCol>
                <a:gridCol w="1632857">
                  <a:extLst>
                    <a:ext uri="{9D8B030D-6E8A-4147-A177-3AD203B41FA5}">
                      <a16:colId xmlns:a16="http://schemas.microsoft.com/office/drawing/2014/main" val="2766769750"/>
                    </a:ext>
                  </a:extLst>
                </a:gridCol>
              </a:tblGrid>
              <a:tr h="370840">
                <a:tc>
                  <a:txBody>
                    <a:bodyPr/>
                    <a:lstStyle/>
                    <a:p>
                      <a:r>
                        <a:rPr lang="en-US"/>
                        <a:t>Ticket ID</a:t>
                      </a:r>
                    </a:p>
                  </a:txBody>
                  <a:tcPr/>
                </a:tc>
                <a:tc>
                  <a:txBody>
                    <a:bodyPr/>
                    <a:lstStyle/>
                    <a:p>
                      <a:r>
                        <a:rPr lang="en-US"/>
                        <a:t>Issue Tag</a:t>
                      </a:r>
                    </a:p>
                  </a:txBody>
                  <a:tcPr/>
                </a:tc>
                <a:tc>
                  <a:txBody>
                    <a:bodyPr/>
                    <a:lstStyle/>
                    <a:p>
                      <a:r>
                        <a:rPr lang="en-US"/>
                        <a:t>Date</a:t>
                      </a:r>
                    </a:p>
                  </a:txBody>
                  <a:tcPr/>
                </a:tc>
                <a:tc>
                  <a:txBody>
                    <a:bodyPr/>
                    <a:lstStyle/>
                    <a:p>
                      <a:r>
                        <a:rPr lang="en-US"/>
                        <a:t>Cust ID</a:t>
                      </a:r>
                    </a:p>
                  </a:txBody>
                  <a:tcPr/>
                </a:tc>
                <a:tc>
                  <a:txBody>
                    <a:bodyPr/>
                    <a:lstStyle/>
                    <a:p>
                      <a:r>
                        <a:rPr lang="en-US"/>
                        <a:t>Audio file path</a:t>
                      </a:r>
                    </a:p>
                  </a:txBody>
                  <a:tcPr/>
                </a:tc>
                <a:tc>
                  <a:txBody>
                    <a:bodyPr/>
                    <a:lstStyle/>
                    <a:p>
                      <a:r>
                        <a:rPr lang="en-US"/>
                        <a:t>Transcribed Text</a:t>
                      </a:r>
                    </a:p>
                  </a:txBody>
                  <a:tcPr/>
                </a:tc>
                <a:tc>
                  <a:txBody>
                    <a:bodyPr/>
                    <a:lstStyle/>
                    <a:p>
                      <a:r>
                        <a:rPr lang="en-US"/>
                        <a:t>…</a:t>
                      </a:r>
                    </a:p>
                  </a:txBody>
                  <a:tcPr/>
                </a:tc>
                <a:extLst>
                  <a:ext uri="{0D108BD9-81ED-4DB2-BD59-A6C34878D82A}">
                    <a16:rowId xmlns:a16="http://schemas.microsoft.com/office/drawing/2014/main" val="2488036700"/>
                  </a:ext>
                </a:extLst>
              </a:tr>
              <a:tr h="370840">
                <a:tc>
                  <a:txBody>
                    <a:bodyPr/>
                    <a:lstStyle/>
                    <a:p>
                      <a:r>
                        <a:rPr lang="en-US"/>
                        <a:t>147</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a:t>None</a:t>
                      </a:r>
                    </a:p>
                  </a:txBody>
                  <a:tcPr/>
                </a:tc>
                <a:tc>
                  <a:txBody>
                    <a:bodyPr/>
                    <a:lstStyle/>
                    <a:p>
                      <a:r>
                        <a:rPr lang="en-US"/>
                        <a:t>“My phone is not working properly..</a:t>
                      </a:r>
                    </a:p>
                  </a:txBody>
                  <a:tcPr/>
                </a:tc>
                <a:tc>
                  <a:txBody>
                    <a:bodyPr/>
                    <a:lstStyle/>
                    <a:p>
                      <a:endParaRPr lang="en-US"/>
                    </a:p>
                  </a:txBody>
                  <a:tcPr/>
                </a:tc>
                <a:extLst>
                  <a:ext uri="{0D108BD9-81ED-4DB2-BD59-A6C34878D82A}">
                    <a16:rowId xmlns:a16="http://schemas.microsoft.com/office/drawing/2014/main" val="1569550392"/>
                  </a:ext>
                </a:extLst>
              </a:tr>
              <a:tr h="370840">
                <a:tc>
                  <a:txBody>
                    <a:bodyPr/>
                    <a:lstStyle/>
                    <a:p>
                      <a:r>
                        <a:rPr lang="en-US"/>
                        <a:t>356</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a:t>http://&lt;blob storage&gt;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84486265"/>
                  </a:ext>
                </a:extLst>
              </a:tr>
              <a:tr h="370840">
                <a:tc>
                  <a:txBody>
                    <a:bodyPr/>
                    <a:lstStyle/>
                    <a:p>
                      <a:r>
                        <a:rPr lang="en-US"/>
                        <a:t>778</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04345739"/>
                  </a:ext>
                </a:extLst>
              </a:tr>
            </a:tbl>
          </a:graphicData>
        </a:graphic>
      </p:graphicFrame>
      <p:sp>
        <p:nvSpPr>
          <p:cNvPr id="8" name="TextBox 7">
            <a:extLst>
              <a:ext uri="{FF2B5EF4-FFF2-40B4-BE49-F238E27FC236}">
                <a16:creationId xmlns:a16="http://schemas.microsoft.com/office/drawing/2014/main" id="{7EA5E465-5722-4F4A-983F-77A24F7E8E36}"/>
              </a:ext>
            </a:extLst>
          </p:cNvPr>
          <p:cNvSpPr txBox="1"/>
          <p:nvPr/>
        </p:nvSpPr>
        <p:spPr>
          <a:xfrm>
            <a:off x="762000" y="1752600"/>
            <a:ext cx="7313092" cy="627864"/>
          </a:xfrm>
          <a:prstGeom prst="rect">
            <a:avLst/>
          </a:prstGeom>
          <a:noFill/>
        </p:spPr>
        <p:txBody>
          <a:bodyPr wrap="none" lIns="182880" tIns="146304" rIns="182880" bIns="146304" rtlCol="0" anchor="t">
            <a:spAutoFit/>
          </a:bodyPr>
          <a:lstStyle/>
          <a:p>
            <a:pPr>
              <a:lnSpc>
                <a:spcPct val="90000"/>
              </a:lnSpc>
              <a:spcAft>
                <a:spcPts val="600"/>
              </a:spcAft>
            </a:pPr>
            <a:r>
              <a:rPr lang="en-US" sz="2400">
                <a:solidFill>
                  <a:schemeClr val="bg1">
                    <a:lumMod val="50000"/>
                  </a:schemeClr>
                </a:solidFill>
              </a:rPr>
              <a:t>Audio --&gt; Speech-to-Text --&gt; (LUIS &amp; Text Analytics)</a:t>
            </a:r>
            <a:endParaRPr lang="en-US">
              <a:solidFill>
                <a:schemeClr val="bg1">
                  <a:lumMod val="50000"/>
                </a:schemeClr>
              </a:solidFill>
            </a:endParaRPr>
          </a:p>
        </p:txBody>
      </p:sp>
      <p:sp>
        <p:nvSpPr>
          <p:cNvPr id="5" name="TextBox 4">
            <a:extLst>
              <a:ext uri="{FF2B5EF4-FFF2-40B4-BE49-F238E27FC236}">
                <a16:creationId xmlns:a16="http://schemas.microsoft.com/office/drawing/2014/main" id="{1C3AF790-F570-FB47-8BAA-C2ECC9DC2D84}"/>
              </a:ext>
            </a:extLst>
          </p:cNvPr>
          <p:cNvSpPr txBox="1"/>
          <p:nvPr/>
        </p:nvSpPr>
        <p:spPr>
          <a:xfrm>
            <a:off x="1143000" y="5181600"/>
            <a:ext cx="880632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FF0000"/>
                </a:solidFill>
              </a:rPr>
              <a:t>**brainstorm on other possible fields, based on cog service outputs</a:t>
            </a:r>
          </a:p>
        </p:txBody>
      </p:sp>
    </p:spTree>
    <p:extLst>
      <p:ext uri="{BB962C8B-B14F-4D97-AF65-F5344CB8AC3E}">
        <p14:creationId xmlns:p14="http://schemas.microsoft.com/office/powerpoint/2010/main" val="42214764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15D6-470F-FD41-82AB-86EDB80A75E9}"/>
              </a:ext>
            </a:extLst>
          </p:cNvPr>
          <p:cNvSpPr>
            <a:spLocks noGrp="1"/>
          </p:cNvSpPr>
          <p:nvPr>
            <p:ph type="title"/>
          </p:nvPr>
        </p:nvSpPr>
        <p:spPr/>
        <p:txBody>
          <a:bodyPr/>
          <a:lstStyle/>
          <a:p>
            <a:r>
              <a:rPr lang="en-US"/>
              <a:t>Thoughts</a:t>
            </a:r>
          </a:p>
        </p:txBody>
      </p:sp>
      <p:sp>
        <p:nvSpPr>
          <p:cNvPr id="3" name="Text Placeholder 2">
            <a:extLst>
              <a:ext uri="{FF2B5EF4-FFF2-40B4-BE49-F238E27FC236}">
                <a16:creationId xmlns:a16="http://schemas.microsoft.com/office/drawing/2014/main" id="{E76E946D-8B15-EA4D-97D2-195B6C1A4C3E}"/>
              </a:ext>
            </a:extLst>
          </p:cNvPr>
          <p:cNvSpPr>
            <a:spLocks noGrp="1"/>
          </p:cNvSpPr>
          <p:nvPr>
            <p:ph type="body" sz="quarter" idx="10"/>
          </p:nvPr>
        </p:nvSpPr>
        <p:spPr>
          <a:xfrm>
            <a:off x="269239" y="1189177"/>
            <a:ext cx="11653523" cy="5689250"/>
          </a:xfrm>
        </p:spPr>
        <p:txBody>
          <a:bodyPr/>
          <a:lstStyle/>
          <a:p>
            <a:pPr marL="457200" indent="-457200">
              <a:buFont typeface="Arial" panose="020B0604020202020204" pitchFamily="34" charset="0"/>
              <a:buChar char="•"/>
            </a:pPr>
            <a:r>
              <a:rPr lang="en-US"/>
              <a:t>Data (Lauren &amp; Ant)</a:t>
            </a:r>
          </a:p>
          <a:p>
            <a:pPr marL="457200" lvl="1" indent="-457200">
              <a:buFont typeface="Arial" panose="020B0604020202020204" pitchFamily="34" charset="0"/>
              <a:buChar char="•"/>
            </a:pPr>
            <a:r>
              <a:rPr lang="en-US"/>
              <a:t>Amy to send some sample data to test</a:t>
            </a:r>
          </a:p>
          <a:p>
            <a:pPr marL="457200" lvl="1" indent="-457200">
              <a:buFont typeface="Arial" panose="020B0604020202020204" pitchFamily="34" charset="0"/>
              <a:buChar char="•"/>
            </a:pPr>
            <a:r>
              <a:rPr lang="en-US">
                <a:hlinkClick r:id="rId2"/>
              </a:rPr>
              <a:t>Link</a:t>
            </a:r>
            <a:endParaRPr lang="en-US"/>
          </a:p>
          <a:p>
            <a:pPr marL="457200" indent="-457200">
              <a:buFont typeface="Arial" panose="020B0604020202020204" pitchFamily="34" charset="0"/>
              <a:buChar char="•"/>
            </a:pPr>
            <a:r>
              <a:rPr lang="en-US"/>
              <a:t>ETD:</a:t>
            </a:r>
          </a:p>
          <a:p>
            <a:pPr marL="457200" lvl="1" indent="-457200">
              <a:buFont typeface="Arial" panose="020B0604020202020204" pitchFamily="34" charset="0"/>
              <a:buChar char="•"/>
            </a:pPr>
            <a:r>
              <a:rPr lang="en-US"/>
              <a:t>September 7th, 2020</a:t>
            </a:r>
          </a:p>
          <a:p>
            <a:pPr marL="457200" indent="-457200">
              <a:buFont typeface="Arial" panose="020B0604020202020204" pitchFamily="34" charset="0"/>
              <a:buChar char="•"/>
            </a:pPr>
            <a:r>
              <a:rPr lang="en-US"/>
              <a:t>Sessions:</a:t>
            </a:r>
          </a:p>
          <a:p>
            <a:pPr marL="457200" lvl="1" indent="-457200">
              <a:buFont typeface="Arial" panose="020B0604020202020204" pitchFamily="34" charset="0"/>
              <a:buChar char="•"/>
            </a:pPr>
            <a:r>
              <a:rPr lang="en-US"/>
              <a:t>15-min live + 15-min Q&amp;A (‘Train the trainer’)</a:t>
            </a:r>
          </a:p>
          <a:p>
            <a:pPr marL="681297" lvl="2" indent="-457200">
              <a:buFont typeface="Arial" panose="020B0604020202020204" pitchFamily="34" charset="0"/>
              <a:buChar char="•"/>
            </a:pPr>
            <a:r>
              <a:rPr lang="en-US"/>
              <a:t>Slide deck, Amy to send template</a:t>
            </a:r>
          </a:p>
          <a:p>
            <a:pPr marL="681297" lvl="2" indent="-457200">
              <a:buFont typeface="Arial" panose="020B0604020202020204" pitchFamily="34" charset="0"/>
              <a:buChar char="•"/>
            </a:pPr>
            <a:r>
              <a:rPr lang="en-US"/>
              <a:t>Short demo (previously recorded, no sound, speaker notes included, mp4, call to action)</a:t>
            </a:r>
          </a:p>
          <a:p>
            <a:pPr marL="681297" lvl="2" indent="-457200">
              <a:buFont typeface="Arial" panose="020B0604020202020204" pitchFamily="34" charset="0"/>
              <a:buChar char="•"/>
            </a:pPr>
            <a:r>
              <a:rPr lang="en-US"/>
              <a:t>FAQ document</a:t>
            </a:r>
          </a:p>
          <a:p>
            <a:pPr marL="457200" lvl="1" indent="-457200">
              <a:buFont typeface="Arial" panose="020B0604020202020204" pitchFamily="34" charset="0"/>
              <a:buChar char="•"/>
            </a:pPr>
            <a:r>
              <a:rPr lang="en-US"/>
              <a:t>45-min recording, deeper, detailed, traditional webinar, call to action = </a:t>
            </a:r>
            <a:r>
              <a:rPr lang="en-US" err="1"/>
              <a:t>MSLearn</a:t>
            </a:r>
            <a:endParaRPr lang="en-US"/>
          </a:p>
          <a:p>
            <a:pPr marL="457200" indent="-457200">
              <a:buFont typeface="Arial" panose="020B0604020202020204" pitchFamily="34" charset="0"/>
              <a:buChar char="•"/>
            </a:pPr>
            <a:r>
              <a:rPr lang="en-US"/>
              <a:t>Content Management</a:t>
            </a:r>
          </a:p>
          <a:p>
            <a:pPr marL="457200" lvl="1" indent="-457200">
              <a:buFont typeface="Arial" panose="020B0604020202020204" pitchFamily="34" charset="0"/>
              <a:buChar char="•"/>
            </a:pPr>
            <a:r>
              <a:rPr lang="en-US"/>
              <a:t>TBD</a:t>
            </a:r>
          </a:p>
        </p:txBody>
      </p:sp>
    </p:spTree>
    <p:extLst>
      <p:ext uri="{BB962C8B-B14F-4D97-AF65-F5344CB8AC3E}">
        <p14:creationId xmlns:p14="http://schemas.microsoft.com/office/powerpoint/2010/main" val="20488019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C118E-D788-DB4E-8081-45AE0A6921D3}"/>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CC215D0-8757-7842-807C-37BDD55D1B92}"/>
              </a:ext>
            </a:extLst>
          </p:cNvPr>
          <p:cNvSpPr>
            <a:spLocks noGrp="1"/>
          </p:cNvSpPr>
          <p:nvPr>
            <p:ph type="body" sz="quarter" idx="10"/>
          </p:nvPr>
        </p:nvSpPr>
        <p:spPr>
          <a:xfrm>
            <a:off x="269239" y="1189177"/>
            <a:ext cx="11653523" cy="4202689"/>
          </a:xfrm>
        </p:spPr>
        <p:txBody>
          <a:bodyPr/>
          <a:lstStyle/>
          <a:p>
            <a:pPr marL="457200" indent="-457200">
              <a:buFont typeface="Arial" panose="020B0604020202020204" pitchFamily="34" charset="0"/>
              <a:buChar char="•"/>
            </a:pPr>
            <a:r>
              <a:rPr lang="en-US">
                <a:hlinkClick r:id="rId2"/>
              </a:rPr>
              <a:t>https://www.tailwindtraders.com/</a:t>
            </a:r>
            <a:endParaRPr lang="en-US"/>
          </a:p>
          <a:p>
            <a:pPr marL="457200" indent="-457200">
              <a:buFont typeface="Arial" panose="020B0604020202020204" pitchFamily="34" charset="0"/>
              <a:buChar char="•"/>
            </a:pPr>
            <a:r>
              <a:rPr lang="en-US" err="1"/>
              <a:t>PowerBI</a:t>
            </a:r>
            <a:r>
              <a:rPr lang="en-US"/>
              <a:t> Samples</a:t>
            </a:r>
          </a:p>
          <a:p>
            <a:pPr marL="457200" lvl="1" indent="-457200">
              <a:buFont typeface="Arial" panose="020B0604020202020204" pitchFamily="34" charset="0"/>
              <a:buChar char="•"/>
            </a:pPr>
            <a:r>
              <a:rPr lang="en-US">
                <a:hlinkClick r:id="rId3"/>
              </a:rPr>
              <a:t>Sample1</a:t>
            </a:r>
            <a:endParaRPr lang="en-US"/>
          </a:p>
          <a:p>
            <a:pPr marL="457200" lvl="1" indent="-457200">
              <a:buFont typeface="Arial" panose="020B0604020202020204" pitchFamily="34" charset="0"/>
              <a:buChar char="•"/>
            </a:pPr>
            <a:r>
              <a:rPr lang="en-US">
                <a:hlinkClick r:id="rId4"/>
              </a:rPr>
              <a:t>Original Files</a:t>
            </a:r>
            <a:endParaRPr lang="en-US"/>
          </a:p>
          <a:p>
            <a:pPr marL="457200" lvl="1" indent="-457200">
              <a:buFont typeface="Arial" panose="020B0604020202020204" pitchFamily="34" charset="0"/>
              <a:buChar char="•"/>
            </a:pPr>
            <a:r>
              <a:rPr lang="en-US">
                <a:hlinkClick r:id="rId5"/>
              </a:rPr>
              <a:t>Video</a:t>
            </a:r>
            <a:endParaRPr lang="en-US"/>
          </a:p>
          <a:p>
            <a:pPr marL="457200" indent="-457200">
              <a:buFont typeface="Arial" panose="020B0604020202020204" pitchFamily="34" charset="0"/>
              <a:buChar char="•"/>
            </a:pPr>
            <a:r>
              <a:rPr lang="en-US"/>
              <a:t>Presentation Templates</a:t>
            </a:r>
          </a:p>
          <a:p>
            <a:pPr marL="457200" lvl="1" indent="-457200">
              <a:buFont typeface="Arial" panose="020B0604020202020204" pitchFamily="34" charset="0"/>
              <a:buChar char="•"/>
            </a:pPr>
            <a:r>
              <a:rPr lang="en-US">
                <a:hlinkClick r:id="rId6"/>
              </a:rPr>
              <a:t>Link</a:t>
            </a:r>
            <a:endParaRPr lang="en-US"/>
          </a:p>
          <a:p>
            <a:pPr marL="457200" indent="-457200">
              <a:buFont typeface="Arial" panose="020B0604020202020204" pitchFamily="34" charset="0"/>
              <a:buChar char="•"/>
            </a:pPr>
            <a:r>
              <a:rPr lang="en-US"/>
              <a:t>Teams Channel</a:t>
            </a:r>
          </a:p>
          <a:p>
            <a:pPr marL="457200" lvl="1" indent="-457200">
              <a:buFont typeface="Arial" panose="020B0604020202020204" pitchFamily="34" charset="0"/>
              <a:buChar char="•"/>
            </a:pPr>
            <a:r>
              <a:rPr lang="en-US">
                <a:hlinkClick r:id="rId7"/>
              </a:rPr>
              <a:t>Join Link</a:t>
            </a:r>
            <a:endParaRPr lang="en-US"/>
          </a:p>
        </p:txBody>
      </p:sp>
    </p:spTree>
    <p:extLst>
      <p:ext uri="{BB962C8B-B14F-4D97-AF65-F5344CB8AC3E}">
        <p14:creationId xmlns:p14="http://schemas.microsoft.com/office/powerpoint/2010/main" val="30354080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p:transition>
    <p:fade/>
  </p:transition>
</p:sld>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44C8E0ABC3DB4D9A118E5C6D7A7222" ma:contentTypeVersion="2" ma:contentTypeDescription="Create a new document." ma:contentTypeScope="" ma:versionID="fcecd8c2090ef58c939713e6b62bc511">
  <xsd:schema xmlns:xsd="http://www.w3.org/2001/XMLSchema" xmlns:xs="http://www.w3.org/2001/XMLSchema" xmlns:p="http://schemas.microsoft.com/office/2006/metadata/properties" xmlns:ns2="58e8a6ee-59f2-42f1-ac34-088cf2512e87" targetNamespace="http://schemas.microsoft.com/office/2006/metadata/properties" ma:root="true" ma:fieldsID="bb45fe9665e37f8a0ec236beda9538ed" ns2:_="">
    <xsd:import namespace="58e8a6ee-59f2-42f1-ac34-088cf2512e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e8a6ee-59f2-42f1-ac34-088cf2512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092c3eb2-9a8e-4f48-890c-1d7e1ea062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8E76A77-CD61-41D8-B6A8-376B6991F099}">
  <ds:schemaRefs>
    <ds:schemaRef ds:uri="58e8a6ee-59f2-42f1-ac34-088cf2512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Microsoft_Ready_Winter_Template_16x9 (1)</Template>
  <Application>Microsoft Office PowerPoint</Application>
  <PresentationFormat>Widescreen</PresentationFormat>
  <Slides>9</Slides>
  <Notes>4</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C+E Readiness Template</vt:lpstr>
      <vt:lpstr>Speech To Text Project</vt:lpstr>
      <vt:lpstr>Abstract</vt:lpstr>
      <vt:lpstr>Tech Stack</vt:lpstr>
      <vt:lpstr>Project Architecture</vt:lpstr>
      <vt:lpstr>Services &amp; Data Workflow Diagram</vt:lpstr>
      <vt:lpstr>Output Content</vt:lpstr>
      <vt:lpstr>Thoughts</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James Rowland-Jones</dc:creator>
  <cp:keywords>Microsoft Ready</cp:keywords>
  <dc:description>Template: Mitchell Derrey, Silver Fox Productions_x000d_
Formatting: _x000d_
Audience Type:</dc:description>
  <cp:revision>1</cp:revision>
  <dcterms:created xsi:type="dcterms:W3CDTF">2018-01-29T00:20:17Z</dcterms:created>
  <dcterms:modified xsi:type="dcterms:W3CDTF">2020-08-17T19:48:36Z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0x0101005444C8E0ABC3DB4D9A118E5C6D7A7222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15;#Washington State Convention and Trade Center|2ebf141d-f871-4cc9-bf08-f87f112ab464</vt:lpwstr>
  </property>
  <property fmtid="{D5CDD505-2E9C-101B-9397-08002B2CF9AE}" pid="7" name="Track">
    <vt:lpwstr/>
  </property>
  <property fmtid="{D5CDD505-2E9C-101B-9397-08002B2CF9AE}" pid="8" name="Event Location">
    <vt:lpwstr>14;#Seattle|54f46ed2-c77e-4a59-b182-a4171fdb0d11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79;#Microsoft Ready|3ca26e5f-dc1b-4496-bbb3-9dc6901a235f</vt:lpwstr>
  </property>
  <property fmtid="{D5CDD505-2E9C-101B-9397-08002B2CF9AE}" pid="12" name="Audience1">
    <vt:lpwstr/>
  </property>
  <property fmtid="{D5CDD505-2E9C-101B-9397-08002B2CF9AE}" pid="13" name="Event Name">
    <vt:lpwstr>83;#Microsoft Ready|3ca26e5f-dc1b-4496-bbb3-9dc6901a235f</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v-pmines@microsoft.com</vt:lpwstr>
  </property>
  <property fmtid="{D5CDD505-2E9C-101B-9397-08002B2CF9AE}" pid="17" name="MSIP_Label_f42aa342-8706-4288-bd11-ebb85995028c_SetDate">
    <vt:lpwstr>2017-11-13T23:28:00.1113045Z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